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3" r:id="rId8"/>
    <p:sldId id="264" r:id="rId9"/>
    <p:sldId id="265" r:id="rId10"/>
  </p:sldIdLst>
  <p:sldSz cx="14630400" cy="8229600"/>
  <p:notesSz cx="8229600" cy="14630400"/>
  <p:embeddedFontLst>
    <p:embeddedFont>
      <p:font typeface="Noto Sans TC" panose="020B0604020202020204" charset="-128"/>
      <p:regular r:id="rId12"/>
    </p:embeddedFont>
    <p:embeddedFont>
      <p:font typeface="Consolas" panose="020B0609020204030204" pitchFamily="49" charset="0"/>
      <p:regular r:id="rId13"/>
      <p:bold r:id="rId14"/>
      <p:italic r:id="rId15"/>
      <p:boldItalic r:id="rId16"/>
    </p:embeddedFont>
    <p:embeddedFont>
      <p:font typeface="Sora Medium" panose="020B0604020202020204" charset="0"/>
      <p:regular r:id="rId17"/>
    </p:embeddedFont>
  </p:embeddedFontLst>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23AB2E-734C-490A-AC07-8D08160B9AEE}" v="87" dt="2025-10-16T08:28:49.082"/>
    <p1510:client id="{4D60A528-43E5-4024-9335-77412A71F6F2}" v="61" dt="2025-10-15T14:25:04.640"/>
    <p1510:client id="{B385B114-9A93-40C4-A9DD-C99606E6A55A}" v="30" dt="2025-10-15T08:28:16.7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vi-VN"/>
          </a:p>
        </p:txBody>
      </p:sp>
      <p:sp>
        <p:nvSpPr>
          <p:cNvPr id="3" name="Chỗ dành sẵn cho Ngày tháng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798AC88A-A327-476F-9235-CDA35B4E1EDE}" type="datetimeFigureOut">
              <a:t>16/10/2025</a:t>
            </a:fld>
            <a:endParaRPr lang="vi-VN"/>
          </a:p>
        </p:txBody>
      </p:sp>
      <p:sp>
        <p:nvSpPr>
          <p:cNvPr id="4" name="Chỗ dành sẵn cho Hình ảnh của Bản chiếu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vi-VN"/>
          </a:p>
        </p:txBody>
      </p:sp>
      <p:sp>
        <p:nvSpPr>
          <p:cNvPr id="5" name="Chỗ dành sẵn cho Ghi chú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6" name="Chỗ dành sẵn cho Chân trang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vi-VN"/>
          </a:p>
        </p:txBody>
      </p:sp>
      <p:sp>
        <p:nvSpPr>
          <p:cNvPr id="7" name="Chỗ dành sẵn cho Số hiệu Bản chiếu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A6557E44-8D56-41F3-BC0A-A4F2B64916DD}" type="slidenum">
              <a:t>‹#›</a:t>
            </a:fld>
            <a:endParaRPr lang="vi-VN"/>
          </a:p>
        </p:txBody>
      </p:sp>
    </p:spTree>
    <p:extLst>
      <p:ext uri="{BB962C8B-B14F-4D97-AF65-F5344CB8AC3E}">
        <p14:creationId xmlns:p14="http://schemas.microsoft.com/office/powerpoint/2010/main" val="34680657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654737"/>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Thuyết trình dự án Website Cửa Hàng Bánh Ngọt với ASP.NET</a:t>
            </a:r>
            <a:endParaRPr lang="en-US" sz="4450" dirty="0"/>
          </a:p>
        </p:txBody>
      </p:sp>
      <p:sp>
        <p:nvSpPr>
          <p:cNvPr id="4" name="Text 1"/>
          <p:cNvSpPr/>
          <p:nvPr/>
        </p:nvSpPr>
        <p:spPr>
          <a:xfrm>
            <a:off x="6280190" y="5121235"/>
            <a:ext cx="7556421" cy="453509"/>
          </a:xfrm>
          <a:prstGeom prst="rect">
            <a:avLst/>
          </a:prstGeom>
          <a:noFill/>
          <a:ln/>
        </p:spPr>
        <p:txBody>
          <a:bodyPr wrap="none" lIns="0" tIns="0" rIns="0" bIns="0" rtlCol="0" anchor="t"/>
          <a:lstStyle/>
          <a:p>
            <a:pPr marL="0" indent="0" algn="l">
              <a:lnSpc>
                <a:spcPts val="3550"/>
              </a:lnSpc>
              <a:buNone/>
            </a:pPr>
            <a:r>
              <a:rPr lang="en-US" sz="2200" dirty="0">
                <a:solidFill>
                  <a:srgbClr val="E0D6DE"/>
                </a:solidFill>
                <a:latin typeface="Noto Sans TC" pitchFamily="34" charset="0"/>
                <a:ea typeface="Noto Sans TC" pitchFamily="34" charset="-122"/>
                <a:cs typeface="Noto Sans TC" pitchFamily="34" charset="-120"/>
              </a:rPr>
              <a:t>Giải pháp thương mại điện tử hiện đại cho ngành F&amp;B</a:t>
            </a:r>
            <a:endParaRPr lang="en-US" sz="22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92812" y="465773"/>
            <a:ext cx="6675239" cy="423505"/>
          </a:xfrm>
          <a:prstGeom prst="rect">
            <a:avLst/>
          </a:prstGeom>
          <a:noFill/>
          <a:ln/>
        </p:spPr>
        <p:txBody>
          <a:bodyPr wrap="none" lIns="0" tIns="0" rIns="0" bIns="0" rtlCol="0" anchor="t"/>
          <a:lstStyle/>
          <a:p>
            <a:pPr marL="0" indent="0" algn="l">
              <a:lnSpc>
                <a:spcPts val="3300"/>
              </a:lnSpc>
              <a:buNone/>
            </a:pPr>
            <a:r>
              <a:rPr lang="en-US" sz="2650" dirty="0">
                <a:solidFill>
                  <a:srgbClr val="97B8FF"/>
                </a:solidFill>
                <a:latin typeface="Sora Medium" pitchFamily="34" charset="0"/>
                <a:ea typeface="Sora Medium" pitchFamily="34" charset="-122"/>
                <a:cs typeface="Sora Medium" pitchFamily="34" charset="-120"/>
              </a:rPr>
              <a:t>Giới thiệu dự án và Công nghệ nền tảng</a:t>
            </a:r>
            <a:endParaRPr lang="en-US" sz="2650" dirty="0"/>
          </a:p>
        </p:txBody>
      </p:sp>
      <p:sp>
        <p:nvSpPr>
          <p:cNvPr id="3" name="Shape 1"/>
          <p:cNvSpPr/>
          <p:nvPr/>
        </p:nvSpPr>
        <p:spPr>
          <a:xfrm>
            <a:off x="592812" y="1228011"/>
            <a:ext cx="6637734" cy="1681758"/>
          </a:xfrm>
          <a:prstGeom prst="roundRect">
            <a:avLst>
              <a:gd name="adj" fmla="val 6525"/>
            </a:avLst>
          </a:prstGeom>
          <a:solidFill>
            <a:srgbClr val="07070C"/>
          </a:solidFill>
          <a:ln w="22860">
            <a:solidFill>
              <a:srgbClr val="3F3F44"/>
            </a:solidFill>
            <a:prstDash val="solid"/>
          </a:ln>
        </p:spPr>
      </p:sp>
      <p:pic>
        <p:nvPicPr>
          <p:cNvPr id="4" name="Image 0" descr="preencoded.png"/>
          <p:cNvPicPr>
            <a:picLocks noChangeAspect="1"/>
          </p:cNvPicPr>
          <p:nvPr/>
        </p:nvPicPr>
        <p:blipFill>
          <a:blip r:embed="rId3"/>
          <a:stretch>
            <a:fillRect/>
          </a:stretch>
        </p:blipFill>
        <p:spPr>
          <a:xfrm>
            <a:off x="569952" y="1228011"/>
            <a:ext cx="91440" cy="1681758"/>
          </a:xfrm>
          <a:prstGeom prst="rect">
            <a:avLst/>
          </a:prstGeom>
        </p:spPr>
      </p:pic>
      <p:sp>
        <p:nvSpPr>
          <p:cNvPr id="5" name="Text 2"/>
          <p:cNvSpPr/>
          <p:nvPr/>
        </p:nvSpPr>
        <p:spPr>
          <a:xfrm>
            <a:off x="853559" y="1420178"/>
            <a:ext cx="2117408" cy="264557"/>
          </a:xfrm>
          <a:prstGeom prst="rect">
            <a:avLst/>
          </a:prstGeom>
          <a:noFill/>
          <a:ln/>
        </p:spPr>
        <p:txBody>
          <a:bodyPr wrap="none" lIns="0" tIns="0" rIns="0" bIns="0" rtlCol="0" anchor="t"/>
          <a:lstStyle/>
          <a:p>
            <a:pPr marL="0" indent="0" algn="l">
              <a:lnSpc>
                <a:spcPts val="2050"/>
              </a:lnSpc>
              <a:buNone/>
            </a:pPr>
            <a:r>
              <a:rPr lang="en-US" sz="1650" dirty="0">
                <a:solidFill>
                  <a:srgbClr val="E0D6DE"/>
                </a:solidFill>
                <a:latin typeface="Sora Medium" pitchFamily="34" charset="0"/>
                <a:ea typeface="Sora Medium" pitchFamily="34" charset="-122"/>
                <a:cs typeface="Sora Medium" pitchFamily="34" charset="-120"/>
              </a:rPr>
              <a:t>Mục tiêu Dự án</a:t>
            </a:r>
            <a:endParaRPr lang="en-US" sz="1650" dirty="0"/>
          </a:p>
        </p:txBody>
      </p:sp>
      <p:sp>
        <p:nvSpPr>
          <p:cNvPr id="6" name="Text 3"/>
          <p:cNvSpPr/>
          <p:nvPr/>
        </p:nvSpPr>
        <p:spPr>
          <a:xfrm>
            <a:off x="853559" y="1786295"/>
            <a:ext cx="6184821" cy="541972"/>
          </a:xfrm>
          <a:prstGeom prst="rect">
            <a:avLst/>
          </a:prstGeom>
          <a:noFill/>
          <a:ln/>
        </p:spPr>
        <p:txBody>
          <a:bodyPr wrap="square" lIns="0" tIns="0" rIns="0" bIns="0" rtlCol="0" anchor="t"/>
          <a:lstStyle/>
          <a:p>
            <a:pPr marL="0" indent="0" algn="l">
              <a:lnSpc>
                <a:spcPts val="2100"/>
              </a:lnSpc>
              <a:buNone/>
            </a:pPr>
            <a:r>
              <a:rPr lang="en-US" sz="1300" dirty="0">
                <a:solidFill>
                  <a:srgbClr val="E0D6DE"/>
                </a:solidFill>
                <a:latin typeface="Noto Sans TC" pitchFamily="34" charset="0"/>
                <a:ea typeface="Noto Sans TC" pitchFamily="34" charset="-122"/>
                <a:cs typeface="Noto Sans TC" pitchFamily="34" charset="-120"/>
              </a:rPr>
              <a:t>Xây dựng website bán bánh ngọt trực tuyến tiện lợi, hiện đại, tối ưu hóa quy trình đặt hàng và quản lý cho cửa hàng.</a:t>
            </a:r>
            <a:endParaRPr lang="en-US" sz="1300" dirty="0"/>
          </a:p>
        </p:txBody>
      </p:sp>
      <p:sp>
        <p:nvSpPr>
          <p:cNvPr id="7" name="Shape 4"/>
          <p:cNvSpPr/>
          <p:nvPr/>
        </p:nvSpPr>
        <p:spPr>
          <a:xfrm>
            <a:off x="7426357" y="1281020"/>
            <a:ext cx="6637734" cy="1681758"/>
          </a:xfrm>
          <a:prstGeom prst="roundRect">
            <a:avLst>
              <a:gd name="adj" fmla="val 6525"/>
            </a:avLst>
          </a:prstGeom>
          <a:solidFill>
            <a:srgbClr val="07070C"/>
          </a:solidFill>
          <a:ln w="22860">
            <a:solidFill>
              <a:srgbClr val="3F3F44"/>
            </a:solidFill>
            <a:prstDash val="solid"/>
          </a:ln>
        </p:spPr>
      </p:sp>
      <p:pic>
        <p:nvPicPr>
          <p:cNvPr id="8" name="Image 1" descr="preencoded.png"/>
          <p:cNvPicPr>
            <a:picLocks noChangeAspect="1"/>
          </p:cNvPicPr>
          <p:nvPr/>
        </p:nvPicPr>
        <p:blipFill>
          <a:blip r:embed="rId3"/>
          <a:stretch>
            <a:fillRect/>
          </a:stretch>
        </p:blipFill>
        <p:spPr>
          <a:xfrm>
            <a:off x="7376993" y="1228011"/>
            <a:ext cx="91440" cy="1681758"/>
          </a:xfrm>
          <a:prstGeom prst="rect">
            <a:avLst/>
          </a:prstGeom>
        </p:spPr>
      </p:pic>
      <p:sp>
        <p:nvSpPr>
          <p:cNvPr id="9" name="Text 5"/>
          <p:cNvSpPr/>
          <p:nvPr/>
        </p:nvSpPr>
        <p:spPr>
          <a:xfrm>
            <a:off x="7660600" y="1420178"/>
            <a:ext cx="2800350" cy="264557"/>
          </a:xfrm>
          <a:prstGeom prst="rect">
            <a:avLst/>
          </a:prstGeom>
          <a:noFill/>
          <a:ln/>
        </p:spPr>
        <p:txBody>
          <a:bodyPr wrap="none" lIns="0" tIns="0" rIns="0" bIns="0" rtlCol="0" anchor="t"/>
          <a:lstStyle/>
          <a:p>
            <a:pPr marL="0" indent="0" algn="l">
              <a:lnSpc>
                <a:spcPts val="2050"/>
              </a:lnSpc>
              <a:buNone/>
            </a:pPr>
            <a:r>
              <a:rPr lang="en-US" sz="1650" dirty="0">
                <a:solidFill>
                  <a:srgbClr val="E0D6DE"/>
                </a:solidFill>
                <a:latin typeface="Sora Medium" pitchFamily="34" charset="0"/>
                <a:ea typeface="Sora Medium" pitchFamily="34" charset="-122"/>
                <a:cs typeface="Sora Medium" pitchFamily="34" charset="-120"/>
              </a:rPr>
              <a:t>Công nghệ Sử dụng Chính</a:t>
            </a:r>
            <a:endParaRPr lang="en-US" sz="1650" dirty="0"/>
          </a:p>
        </p:txBody>
      </p:sp>
      <p:sp>
        <p:nvSpPr>
          <p:cNvPr id="10" name="Text 6"/>
          <p:cNvSpPr/>
          <p:nvPr/>
        </p:nvSpPr>
        <p:spPr>
          <a:xfrm>
            <a:off x="7660600" y="1839304"/>
            <a:ext cx="6184821" cy="1132377"/>
          </a:xfrm>
          <a:prstGeom prst="rect">
            <a:avLst/>
          </a:prstGeom>
          <a:noFill/>
          <a:ln/>
        </p:spPr>
        <p:txBody>
          <a:bodyPr wrap="none" lIns="0" tIns="0" rIns="0" bIns="0" rtlCol="0" anchor="t"/>
          <a:lstStyle/>
          <a:p>
            <a:pPr marL="342900" indent="-342900" algn="l">
              <a:lnSpc>
                <a:spcPts val="2100"/>
              </a:lnSpc>
              <a:buSzPct val="100000"/>
              <a:buChar char="•"/>
            </a:pPr>
            <a:r>
              <a:rPr lang="en-US" sz="1300" dirty="0">
                <a:solidFill>
                  <a:srgbClr val="E0D6DE"/>
                </a:solidFill>
                <a:latin typeface="Noto Sans TC" pitchFamily="34" charset="0"/>
                <a:ea typeface="Noto Sans TC" pitchFamily="34" charset="-122"/>
                <a:cs typeface="Noto Sans TC" pitchFamily="34" charset="-120"/>
              </a:rPr>
              <a:t>ASP.NET Core MVC (Sức mạnh của C#)</a:t>
            </a:r>
          </a:p>
          <a:p>
            <a:pPr marL="342900" indent="-342900">
              <a:lnSpc>
                <a:spcPts val="2100"/>
              </a:lnSpc>
              <a:buSzPct val="100000"/>
              <a:buFont typeface="Arial"/>
              <a:buChar char="•"/>
            </a:pPr>
            <a:r>
              <a:rPr lang="en-US" sz="1300" dirty="0">
                <a:solidFill>
                  <a:srgbClr val="E0D6DE"/>
                </a:solidFill>
                <a:latin typeface="Noto Sans TC"/>
                <a:ea typeface="Noto Sans TC"/>
              </a:rPr>
              <a:t>SQL Server (Quản </a:t>
            </a:r>
            <a:r>
              <a:rPr lang="en-US" sz="1300" dirty="0" err="1">
                <a:solidFill>
                  <a:srgbClr val="E0D6DE"/>
                </a:solidFill>
                <a:latin typeface="Noto Sans TC"/>
                <a:ea typeface="Noto Sans TC"/>
              </a:rPr>
              <a:t>lý</a:t>
            </a:r>
            <a:r>
              <a:rPr lang="en-US" sz="1300" dirty="0">
                <a:solidFill>
                  <a:srgbClr val="E0D6DE"/>
                </a:solidFill>
                <a:latin typeface="Noto Sans TC"/>
                <a:ea typeface="Noto Sans TC"/>
              </a:rPr>
              <a:t> </a:t>
            </a:r>
            <a:r>
              <a:rPr lang="en-US" sz="1300" dirty="0" err="1">
                <a:solidFill>
                  <a:srgbClr val="E0D6DE"/>
                </a:solidFill>
                <a:latin typeface="Noto Sans TC"/>
                <a:ea typeface="Noto Sans TC"/>
              </a:rPr>
              <a:t>dữ</a:t>
            </a:r>
            <a:r>
              <a:rPr lang="en-US" sz="1300" dirty="0">
                <a:solidFill>
                  <a:srgbClr val="E0D6DE"/>
                </a:solidFill>
                <a:latin typeface="Noto Sans TC"/>
                <a:ea typeface="Noto Sans TC"/>
              </a:rPr>
              <a:t> </a:t>
            </a:r>
            <a:r>
              <a:rPr lang="en-US" sz="1300" dirty="0" err="1">
                <a:solidFill>
                  <a:srgbClr val="E0D6DE"/>
                </a:solidFill>
                <a:latin typeface="Noto Sans TC"/>
                <a:ea typeface="Noto Sans TC"/>
              </a:rPr>
              <a:t>liệu</a:t>
            </a:r>
            <a:r>
              <a:rPr lang="en-US" sz="1300" dirty="0">
                <a:solidFill>
                  <a:srgbClr val="E0D6DE"/>
                </a:solidFill>
                <a:latin typeface="Noto Sans TC"/>
                <a:ea typeface="Noto Sans TC"/>
              </a:rPr>
              <a:t> </a:t>
            </a:r>
            <a:r>
              <a:rPr lang="en-US" sz="1300" dirty="0" err="1">
                <a:solidFill>
                  <a:srgbClr val="E0D6DE"/>
                </a:solidFill>
                <a:latin typeface="Noto Sans TC"/>
                <a:ea typeface="Noto Sans TC"/>
              </a:rPr>
              <a:t>mạnh</a:t>
            </a:r>
            <a:r>
              <a:rPr lang="en-US" sz="1300" dirty="0">
                <a:solidFill>
                  <a:srgbClr val="E0D6DE"/>
                </a:solidFill>
                <a:latin typeface="Noto Sans TC"/>
                <a:ea typeface="Noto Sans TC"/>
              </a:rPr>
              <a:t> </a:t>
            </a:r>
            <a:r>
              <a:rPr lang="en-US" sz="1300" dirty="0" err="1">
                <a:solidFill>
                  <a:srgbClr val="E0D6DE"/>
                </a:solidFill>
                <a:latin typeface="Noto Sans TC"/>
                <a:ea typeface="Noto Sans TC"/>
              </a:rPr>
              <a:t>mẽ</a:t>
            </a:r>
            <a:r>
              <a:rPr lang="en-US" sz="1300" dirty="0">
                <a:solidFill>
                  <a:srgbClr val="E0D6DE"/>
                </a:solidFill>
                <a:latin typeface="Noto Sans TC"/>
                <a:ea typeface="Noto Sans TC"/>
              </a:rPr>
              <a:t>)</a:t>
            </a:r>
            <a:endParaRPr lang="en-US" sz="1300" dirty="0">
              <a:solidFill>
                <a:srgbClr val="000000"/>
              </a:solidFill>
              <a:latin typeface="Noto Sans TC"/>
              <a:ea typeface="Noto Sans TC"/>
            </a:endParaRPr>
          </a:p>
          <a:p>
            <a:pPr marL="342900" indent="-342900">
              <a:lnSpc>
                <a:spcPts val="2100"/>
              </a:lnSpc>
              <a:buSzPct val="100000"/>
              <a:buFont typeface="Arial"/>
              <a:buChar char="•"/>
            </a:pPr>
            <a:r>
              <a:rPr lang="en-US" sz="1300">
                <a:solidFill>
                  <a:srgbClr val="E0D6DE"/>
                </a:solidFill>
                <a:latin typeface="Noto Sans TC"/>
                <a:ea typeface="Noto Sans TC"/>
              </a:rPr>
              <a:t>HTML/CSS/JS (Giao </a:t>
            </a:r>
            <a:r>
              <a:rPr lang="en-US" sz="1300" err="1">
                <a:solidFill>
                  <a:srgbClr val="E0D6DE"/>
                </a:solidFill>
                <a:latin typeface="Noto Sans TC"/>
                <a:ea typeface="Noto Sans TC"/>
              </a:rPr>
              <a:t>diện</a:t>
            </a:r>
            <a:r>
              <a:rPr lang="en-US" sz="1300">
                <a:solidFill>
                  <a:srgbClr val="E0D6DE"/>
                </a:solidFill>
                <a:latin typeface="Noto Sans TC"/>
                <a:ea typeface="Noto Sans TC"/>
              </a:rPr>
              <a:t> người dùng)</a:t>
            </a:r>
            <a:endParaRPr lang="en-US" sz="1300">
              <a:solidFill>
                <a:srgbClr val="000000"/>
              </a:solidFill>
              <a:latin typeface="Noto Sans TC"/>
              <a:ea typeface="Noto Sans TC"/>
            </a:endParaRPr>
          </a:p>
          <a:p>
            <a:pPr marL="342900" indent="-342900">
              <a:lnSpc>
                <a:spcPts val="2100"/>
              </a:lnSpc>
              <a:buSzPct val="100000"/>
              <a:buChar char="•"/>
            </a:pPr>
            <a:endParaRPr lang="en-US" sz="1300" dirty="0">
              <a:solidFill>
                <a:srgbClr val="E0D6DE"/>
              </a:solidFill>
              <a:latin typeface="Noto Sans TC"/>
              <a:ea typeface="Noto Sans TC"/>
            </a:endParaRPr>
          </a:p>
        </p:txBody>
      </p:sp>
      <p:sp>
        <p:nvSpPr>
          <p:cNvPr id="13" name="Text 9"/>
          <p:cNvSpPr/>
          <p:nvPr/>
        </p:nvSpPr>
        <p:spPr>
          <a:xfrm>
            <a:off x="592812" y="3269575"/>
            <a:ext cx="2335649" cy="264557"/>
          </a:xfrm>
          <a:prstGeom prst="rect">
            <a:avLst/>
          </a:prstGeom>
          <a:noFill/>
          <a:ln/>
        </p:spPr>
        <p:txBody>
          <a:bodyPr wrap="none" lIns="0" tIns="0" rIns="0" bIns="0" rtlCol="0" anchor="t"/>
          <a:lstStyle/>
          <a:p>
            <a:pPr marL="0" indent="0" algn="l">
              <a:lnSpc>
                <a:spcPts val="2050"/>
              </a:lnSpc>
              <a:buNone/>
            </a:pPr>
            <a:r>
              <a:rPr lang="en-US" sz="1650" dirty="0">
                <a:solidFill>
                  <a:srgbClr val="97B8FF"/>
                </a:solidFill>
                <a:latin typeface="Sora Medium" pitchFamily="34" charset="0"/>
                <a:ea typeface="Sora Medium" pitchFamily="34" charset="-122"/>
                <a:cs typeface="Sora Medium" pitchFamily="34" charset="-120"/>
              </a:rPr>
              <a:t>Đối tượng người dùng</a:t>
            </a:r>
            <a:endParaRPr lang="en-US" sz="1650" dirty="0"/>
          </a:p>
        </p:txBody>
      </p:sp>
      <p:sp>
        <p:nvSpPr>
          <p:cNvPr id="14" name="Text 10"/>
          <p:cNvSpPr/>
          <p:nvPr/>
        </p:nvSpPr>
        <p:spPr>
          <a:xfrm>
            <a:off x="566308" y="3703439"/>
            <a:ext cx="7928087" cy="734811"/>
          </a:xfrm>
          <a:prstGeom prst="rect">
            <a:avLst/>
          </a:prstGeom>
          <a:noFill/>
          <a:ln/>
        </p:spPr>
        <p:txBody>
          <a:bodyPr wrap="none" lIns="0" tIns="0" rIns="0" bIns="0" rtlCol="0" anchor="t"/>
          <a:lstStyle/>
          <a:p>
            <a:pPr marL="342900" indent="-342900" algn="l">
              <a:lnSpc>
                <a:spcPts val="2100"/>
              </a:lnSpc>
              <a:buSzPct val="100000"/>
              <a:buChar char="•"/>
            </a:pPr>
            <a:r>
              <a:rPr lang="en-US" sz="1300" b="1" dirty="0">
                <a:solidFill>
                  <a:srgbClr val="E0D6DE"/>
                </a:solidFill>
                <a:latin typeface="Noto Sans TC" pitchFamily="34" charset="0"/>
                <a:ea typeface="Noto Sans TC" pitchFamily="34" charset="-122"/>
                <a:cs typeface="Noto Sans TC" pitchFamily="34" charset="-120"/>
              </a:rPr>
              <a:t>Khách hàng:</a:t>
            </a:r>
            <a:r>
              <a:rPr lang="en-US" sz="1300" dirty="0">
                <a:solidFill>
                  <a:srgbClr val="E0D6DE"/>
                </a:solidFill>
                <a:latin typeface="Noto Sans TC" pitchFamily="34" charset="0"/>
                <a:ea typeface="Noto Sans TC" pitchFamily="34" charset="-122"/>
                <a:cs typeface="Noto Sans TC" pitchFamily="34" charset="-120"/>
              </a:rPr>
              <a:t> Mua sắm, đặt bánh, theo dõi đơn hàng.</a:t>
            </a:r>
          </a:p>
          <a:p>
            <a:pPr marL="342900" indent="-342900">
              <a:lnSpc>
                <a:spcPts val="2100"/>
              </a:lnSpc>
              <a:buSzPct val="100000"/>
              <a:buFont typeface="Arial"/>
              <a:buChar char="•"/>
            </a:pPr>
            <a:r>
              <a:rPr lang="en-US" sz="1300" b="1">
                <a:solidFill>
                  <a:srgbClr val="E0D6DE"/>
                </a:solidFill>
                <a:latin typeface="Noto Sans TC"/>
                <a:ea typeface="Noto Sans TC"/>
              </a:rPr>
              <a:t>Quản </a:t>
            </a:r>
            <a:r>
              <a:rPr lang="en-US" sz="1300" b="1" err="1">
                <a:solidFill>
                  <a:srgbClr val="E0D6DE"/>
                </a:solidFill>
                <a:latin typeface="Noto Sans TC"/>
                <a:ea typeface="Noto Sans TC"/>
              </a:rPr>
              <a:t>trị</a:t>
            </a:r>
            <a:r>
              <a:rPr lang="en-US" sz="1300" b="1">
                <a:solidFill>
                  <a:srgbClr val="E0D6DE"/>
                </a:solidFill>
                <a:latin typeface="Noto Sans TC"/>
                <a:ea typeface="Noto Sans TC"/>
              </a:rPr>
              <a:t> </a:t>
            </a:r>
            <a:r>
              <a:rPr lang="en-US" sz="1300" b="1" err="1">
                <a:solidFill>
                  <a:srgbClr val="E0D6DE"/>
                </a:solidFill>
                <a:latin typeface="Noto Sans TC"/>
                <a:ea typeface="Noto Sans TC"/>
              </a:rPr>
              <a:t>viên</a:t>
            </a:r>
            <a:r>
              <a:rPr lang="en-US" sz="1300" b="1">
                <a:solidFill>
                  <a:srgbClr val="E0D6DE"/>
                </a:solidFill>
                <a:latin typeface="Noto Sans TC"/>
                <a:ea typeface="Noto Sans TC"/>
              </a:rPr>
              <a:t> (Admin):</a:t>
            </a:r>
            <a:r>
              <a:rPr lang="en-US" sz="1300">
                <a:solidFill>
                  <a:srgbClr val="E0D6DE"/>
                </a:solidFill>
                <a:latin typeface="Noto Sans TC"/>
                <a:ea typeface="Noto Sans TC"/>
              </a:rPr>
              <a:t> Quản </a:t>
            </a:r>
            <a:r>
              <a:rPr lang="en-US" sz="1300" err="1">
                <a:solidFill>
                  <a:srgbClr val="E0D6DE"/>
                </a:solidFill>
                <a:latin typeface="Noto Sans TC"/>
                <a:ea typeface="Noto Sans TC"/>
              </a:rPr>
              <a:t>lý</a:t>
            </a:r>
            <a:r>
              <a:rPr lang="en-US" sz="1300">
                <a:solidFill>
                  <a:srgbClr val="E0D6DE"/>
                </a:solidFill>
                <a:latin typeface="Noto Sans TC"/>
                <a:ea typeface="Noto Sans TC"/>
              </a:rPr>
              <a:t> </a:t>
            </a:r>
            <a:r>
              <a:rPr lang="en-US" sz="1300" err="1">
                <a:solidFill>
                  <a:srgbClr val="E0D6DE"/>
                </a:solidFill>
                <a:latin typeface="Noto Sans TC"/>
                <a:ea typeface="Noto Sans TC"/>
              </a:rPr>
              <a:t>sản</a:t>
            </a:r>
            <a:r>
              <a:rPr lang="en-US" sz="1300">
                <a:solidFill>
                  <a:srgbClr val="E0D6DE"/>
                </a:solidFill>
                <a:latin typeface="Noto Sans TC"/>
                <a:ea typeface="Noto Sans TC"/>
              </a:rPr>
              <a:t> </a:t>
            </a:r>
            <a:r>
              <a:rPr lang="en-US" sz="1300" err="1">
                <a:solidFill>
                  <a:srgbClr val="E0D6DE"/>
                </a:solidFill>
                <a:latin typeface="Noto Sans TC"/>
                <a:ea typeface="Noto Sans TC"/>
              </a:rPr>
              <a:t>phẩm</a:t>
            </a:r>
            <a:r>
              <a:rPr lang="en-US" sz="1300">
                <a:solidFill>
                  <a:srgbClr val="E0D6DE"/>
                </a:solidFill>
                <a:latin typeface="Noto Sans TC"/>
                <a:ea typeface="Noto Sans TC"/>
              </a:rPr>
              <a:t>, </a:t>
            </a:r>
            <a:r>
              <a:rPr lang="en-US" sz="1300" err="1">
                <a:solidFill>
                  <a:srgbClr val="E0D6DE"/>
                </a:solidFill>
                <a:latin typeface="Noto Sans TC"/>
                <a:ea typeface="Noto Sans TC"/>
              </a:rPr>
              <a:t>đơn</a:t>
            </a:r>
            <a:r>
              <a:rPr lang="en-US" sz="1300">
                <a:solidFill>
                  <a:srgbClr val="E0D6DE"/>
                </a:solidFill>
                <a:latin typeface="Noto Sans TC"/>
                <a:ea typeface="Noto Sans TC"/>
              </a:rPr>
              <a:t> </a:t>
            </a:r>
            <a:r>
              <a:rPr lang="en-US" sz="1300" err="1">
                <a:solidFill>
                  <a:srgbClr val="E0D6DE"/>
                </a:solidFill>
                <a:latin typeface="Noto Sans TC"/>
                <a:ea typeface="Noto Sans TC"/>
              </a:rPr>
              <a:t>hàng</a:t>
            </a:r>
            <a:r>
              <a:rPr lang="en-US" sz="1300">
                <a:solidFill>
                  <a:srgbClr val="E0D6DE"/>
                </a:solidFill>
                <a:latin typeface="Noto Sans TC"/>
                <a:ea typeface="Noto Sans TC"/>
              </a:rPr>
              <a:t>, </a:t>
            </a:r>
            <a:r>
              <a:rPr lang="en-US" sz="1300" err="1">
                <a:solidFill>
                  <a:srgbClr val="E0D6DE"/>
                </a:solidFill>
                <a:latin typeface="Noto Sans TC"/>
                <a:ea typeface="Noto Sans TC"/>
              </a:rPr>
              <a:t>hệ</a:t>
            </a:r>
            <a:r>
              <a:rPr lang="en-US" sz="1300">
                <a:solidFill>
                  <a:srgbClr val="E0D6DE"/>
                </a:solidFill>
                <a:latin typeface="Noto Sans TC"/>
                <a:ea typeface="Noto Sans TC"/>
              </a:rPr>
              <a:t> </a:t>
            </a:r>
            <a:r>
              <a:rPr lang="en-US" sz="1300" err="1">
                <a:solidFill>
                  <a:srgbClr val="E0D6DE"/>
                </a:solidFill>
                <a:latin typeface="Noto Sans TC"/>
                <a:ea typeface="Noto Sans TC"/>
              </a:rPr>
              <a:t>thống</a:t>
            </a:r>
            <a:r>
              <a:rPr lang="en-US" sz="1300">
                <a:solidFill>
                  <a:srgbClr val="E0D6DE"/>
                </a:solidFill>
                <a:latin typeface="Noto Sans TC"/>
                <a:ea typeface="Noto Sans TC"/>
              </a:rPr>
              <a:t>.</a:t>
            </a:r>
            <a:endParaRPr lang="en-US" sz="1300">
              <a:solidFill>
                <a:srgbClr val="000000"/>
              </a:solidFill>
              <a:latin typeface="Noto Sans TC"/>
              <a:ea typeface="Noto Sans TC"/>
            </a:endParaRPr>
          </a:p>
          <a:p>
            <a:pPr marL="342900" indent="-342900">
              <a:lnSpc>
                <a:spcPts val="2100"/>
              </a:lnSpc>
              <a:buSzPct val="100000"/>
              <a:buChar char="•"/>
            </a:pPr>
            <a:endParaRPr lang="en-US" sz="1300" dirty="0">
              <a:solidFill>
                <a:srgbClr val="E0D6DE"/>
              </a:solidFill>
              <a:latin typeface="Noto Sans TC"/>
              <a:ea typeface="Noto Sans TC"/>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trips(down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p:cTn id="18" dur="500" fill="hold"/>
                                        <p:tgtEl>
                                          <p:spTgt spid="14"/>
                                        </p:tgtEl>
                                        <p:attrNameLst>
                                          <p:attrName>ppt_w</p:attrName>
                                        </p:attrNameLst>
                                      </p:cBhvr>
                                      <p:tavLst>
                                        <p:tav tm="0">
                                          <p:val>
                                            <p:fltVal val="0"/>
                                          </p:val>
                                        </p:tav>
                                        <p:tav tm="100000">
                                          <p:val>
                                            <p:strVal val="#ppt_w"/>
                                          </p:val>
                                        </p:tav>
                                      </p:tavLst>
                                    </p:anim>
                                    <p:anim calcmode="lin" valueType="num">
                                      <p:cBhvr>
                                        <p:cTn id="19" dur="500" fill="hold"/>
                                        <p:tgtEl>
                                          <p:spTgt spid="14"/>
                                        </p:tgtEl>
                                        <p:attrNameLst>
                                          <p:attrName>ppt_h</p:attrName>
                                        </p:attrNameLst>
                                      </p:cBhvr>
                                      <p:tavLst>
                                        <p:tav tm="0">
                                          <p:val>
                                            <p:fltVal val="0"/>
                                          </p:val>
                                        </p:tav>
                                        <p:tav tm="100000">
                                          <p:val>
                                            <p:strVal val="#ppt_h"/>
                                          </p:val>
                                        </p:tav>
                                      </p:tavLst>
                                    </p:anim>
                                    <p:animEffect transition="in" filter="fade">
                                      <p:cBhvr>
                                        <p:cTn id="2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P spid="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927259"/>
            <a:ext cx="12019955"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Các tính năng chính dành cho Khách hàng</a:t>
            </a:r>
            <a:endParaRPr lang="en-US" sz="4450" dirty="0"/>
          </a:p>
        </p:txBody>
      </p:sp>
      <p:sp>
        <p:nvSpPr>
          <p:cNvPr id="3" name="Text 1"/>
          <p:cNvSpPr/>
          <p:nvPr/>
        </p:nvSpPr>
        <p:spPr>
          <a:xfrm>
            <a:off x="793790" y="2089666"/>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Tập trung vào trải nghiệm mua sắm trực tuyến mượt mà và an toàn.</a:t>
            </a:r>
            <a:endParaRPr lang="en-US" sz="1750" dirty="0"/>
          </a:p>
        </p:txBody>
      </p:sp>
      <p:pic>
        <p:nvPicPr>
          <p:cNvPr id="4" name="Image 0" descr="preencoded.png"/>
          <p:cNvPicPr>
            <a:picLocks noChangeAspect="1"/>
          </p:cNvPicPr>
          <p:nvPr/>
        </p:nvPicPr>
        <p:blipFill>
          <a:blip r:embed="rId3"/>
          <a:stretch>
            <a:fillRect/>
          </a:stretch>
        </p:blipFill>
        <p:spPr>
          <a:xfrm>
            <a:off x="793790" y="2707719"/>
            <a:ext cx="566976" cy="566976"/>
          </a:xfrm>
          <a:prstGeom prst="rect">
            <a:avLst/>
          </a:prstGeom>
        </p:spPr>
      </p:pic>
      <p:sp>
        <p:nvSpPr>
          <p:cNvPr id="5" name="Text 2"/>
          <p:cNvSpPr/>
          <p:nvPr/>
        </p:nvSpPr>
        <p:spPr>
          <a:xfrm>
            <a:off x="793790" y="3558183"/>
            <a:ext cx="4046339"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Đăng ký, Đăng nhập Bảo mật</a:t>
            </a:r>
            <a:endParaRPr lang="en-US" sz="2200" dirty="0"/>
          </a:p>
        </p:txBody>
      </p:sp>
      <p:sp>
        <p:nvSpPr>
          <p:cNvPr id="6" name="Text 3"/>
          <p:cNvSpPr/>
          <p:nvPr/>
        </p:nvSpPr>
        <p:spPr>
          <a:xfrm>
            <a:off x="793790" y="4048601"/>
            <a:ext cx="6379607" cy="73342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Sử dụng mã hóa mật khẩu </a:t>
            </a:r>
            <a:r>
              <a:rPr lang="en-US" sz="1750" dirty="0">
                <a:solidFill>
                  <a:srgbClr val="E0D6DE"/>
                </a:solidFill>
                <a:highlight>
                  <a:srgbClr val="141419"/>
                </a:highlight>
                <a:latin typeface="Consolas" pitchFamily="34" charset="0"/>
                <a:ea typeface="Consolas" pitchFamily="34" charset="-122"/>
                <a:cs typeface="Consolas" pitchFamily="34" charset="-120"/>
              </a:rPr>
              <a:t>hashing</a:t>
            </a:r>
            <a:r>
              <a:rPr lang="en-US" sz="1750" dirty="0">
                <a:solidFill>
                  <a:srgbClr val="E0D6DE"/>
                </a:solidFill>
                <a:latin typeface="Noto Sans TC" pitchFamily="34" charset="0"/>
                <a:ea typeface="Noto Sans TC" pitchFamily="34" charset="-122"/>
                <a:cs typeface="Noto Sans TC" pitchFamily="34" charset="-120"/>
              </a:rPr>
              <a:t> và tích hợp Captcha để tăng cường bảo mật tài khoản người dùng.</a:t>
            </a:r>
            <a:endParaRPr lang="en-US" sz="1750" dirty="0"/>
          </a:p>
        </p:txBody>
      </p:sp>
      <p:pic>
        <p:nvPicPr>
          <p:cNvPr id="7" name="Image 1" descr="preencoded.png"/>
          <p:cNvPicPr>
            <a:picLocks noChangeAspect="1"/>
          </p:cNvPicPr>
          <p:nvPr/>
        </p:nvPicPr>
        <p:blipFill>
          <a:blip r:embed="rId4"/>
          <a:stretch>
            <a:fillRect/>
          </a:stretch>
        </p:blipFill>
        <p:spPr>
          <a:xfrm>
            <a:off x="7456884" y="2707719"/>
            <a:ext cx="566976" cy="566976"/>
          </a:xfrm>
          <a:prstGeom prst="rect">
            <a:avLst/>
          </a:prstGeom>
        </p:spPr>
      </p:pic>
      <p:sp>
        <p:nvSpPr>
          <p:cNvPr id="8" name="Text 4"/>
          <p:cNvSpPr/>
          <p:nvPr/>
        </p:nvSpPr>
        <p:spPr>
          <a:xfrm>
            <a:off x="7456884" y="3558183"/>
            <a:ext cx="4024670"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Quản lý Giỏ hàng &amp; Đặt hàng</a:t>
            </a:r>
            <a:endParaRPr lang="en-US" sz="2200" dirty="0"/>
          </a:p>
        </p:txBody>
      </p:sp>
      <p:sp>
        <p:nvSpPr>
          <p:cNvPr id="9" name="Text 5"/>
          <p:cNvSpPr/>
          <p:nvPr/>
        </p:nvSpPr>
        <p:spPr>
          <a:xfrm>
            <a:off x="7456884" y="4048601"/>
            <a:ext cx="6379726"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Dễ dàng thêm/xóa sản phẩm, cập nhật số lượng và tiến hành đặt hàng nhanh chóng.</a:t>
            </a:r>
            <a:endParaRPr lang="en-US" sz="1750" dirty="0"/>
          </a:p>
        </p:txBody>
      </p:sp>
      <p:pic>
        <p:nvPicPr>
          <p:cNvPr id="13" name="Image 3" descr="preencoded.png"/>
          <p:cNvPicPr>
            <a:picLocks noChangeAspect="1"/>
          </p:cNvPicPr>
          <p:nvPr/>
        </p:nvPicPr>
        <p:blipFill>
          <a:blip r:embed="rId5"/>
          <a:stretch>
            <a:fillRect/>
          </a:stretch>
        </p:blipFill>
        <p:spPr>
          <a:xfrm>
            <a:off x="6038902" y="5116385"/>
            <a:ext cx="566976" cy="566976"/>
          </a:xfrm>
          <a:prstGeom prst="rect">
            <a:avLst/>
          </a:prstGeom>
        </p:spPr>
      </p:pic>
      <p:sp>
        <p:nvSpPr>
          <p:cNvPr id="14" name="Text 8"/>
          <p:cNvSpPr/>
          <p:nvPr/>
        </p:nvSpPr>
        <p:spPr>
          <a:xfrm>
            <a:off x="6038901" y="608611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Theo dõi Đơn hàng</a:t>
            </a:r>
            <a:endParaRPr lang="en-US" sz="2200" dirty="0"/>
          </a:p>
        </p:txBody>
      </p:sp>
      <p:sp>
        <p:nvSpPr>
          <p:cNvPr id="15" name="Text 9"/>
          <p:cNvSpPr/>
          <p:nvPr/>
        </p:nvSpPr>
        <p:spPr>
          <a:xfrm>
            <a:off x="4130588" y="6775319"/>
            <a:ext cx="6379726"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Khách hàng có thể xem lịch sử đơn hàng chi tiết và quản lý thông tin cá nhân của mình.</a:t>
            </a:r>
            <a:endParaRPr lang="en-US" sz="1750"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5"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1000" fill="hold"/>
                                        <p:tgtEl>
                                          <p:spTgt spid="9"/>
                                        </p:tgtEl>
                                        <p:attrNameLst>
                                          <p:attrName>ppt_w</p:attrName>
                                        </p:attrNameLst>
                                      </p:cBhvr>
                                      <p:tavLst>
                                        <p:tav tm="0">
                                          <p:val>
                                            <p:strVal val="#ppt_w*0.70"/>
                                          </p:val>
                                        </p:tav>
                                        <p:tav tm="100000">
                                          <p:val>
                                            <p:strVal val="#ppt_w"/>
                                          </p:val>
                                        </p:tav>
                                      </p:tavLst>
                                    </p:anim>
                                    <p:anim calcmode="lin" valueType="num">
                                      <p:cBhvr>
                                        <p:cTn id="14" dur="1000" fill="hold"/>
                                        <p:tgtEl>
                                          <p:spTgt spid="9"/>
                                        </p:tgtEl>
                                        <p:attrNameLst>
                                          <p:attrName>ppt_h</p:attrName>
                                        </p:attrNameLst>
                                      </p:cBhvr>
                                      <p:tavLst>
                                        <p:tav tm="0">
                                          <p:val>
                                            <p:strVal val="#ppt_h"/>
                                          </p:val>
                                        </p:tav>
                                        <p:tav tm="100000">
                                          <p:val>
                                            <p:strVal val="#ppt_h"/>
                                          </p:val>
                                        </p:tav>
                                      </p:tavLst>
                                    </p:anim>
                                    <p:animEffect transition="in" filter="fade">
                                      <p:cBhvr>
                                        <p:cTn id="15" dur="10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barn(inVertical)">
                                      <p:cBhvr>
                                        <p:cTn id="2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699849"/>
            <a:ext cx="11126391"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Các tính năng quản trị dành cho Admin</a:t>
            </a:r>
            <a:endParaRPr lang="en-US" sz="4450" dirty="0"/>
          </a:p>
        </p:txBody>
      </p:sp>
      <p:sp>
        <p:nvSpPr>
          <p:cNvPr id="3" name="Text 1"/>
          <p:cNvSpPr/>
          <p:nvPr/>
        </p:nvSpPr>
        <p:spPr>
          <a:xfrm>
            <a:off x="793790" y="1862257"/>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Hệ thống quản lý nội bộ toàn diện giúp vận hành cửa hàng hiệu quả.</a:t>
            </a:r>
            <a:endParaRPr lang="en-US" sz="1750" dirty="0"/>
          </a:p>
        </p:txBody>
      </p:sp>
      <p:sp>
        <p:nvSpPr>
          <p:cNvPr id="4" name="Shape 2"/>
          <p:cNvSpPr/>
          <p:nvPr/>
        </p:nvSpPr>
        <p:spPr>
          <a:xfrm>
            <a:off x="793790" y="2480310"/>
            <a:ext cx="6407944" cy="2411254"/>
          </a:xfrm>
          <a:prstGeom prst="roundRect">
            <a:avLst>
              <a:gd name="adj" fmla="val 1411"/>
            </a:avLst>
          </a:prstGeom>
          <a:solidFill>
            <a:srgbClr val="07070C"/>
          </a:solidFill>
          <a:ln w="30480">
            <a:solidFill>
              <a:srgbClr val="3F3F44"/>
            </a:solidFill>
            <a:prstDash val="solid"/>
          </a:ln>
        </p:spPr>
      </p:sp>
      <p:sp>
        <p:nvSpPr>
          <p:cNvPr id="5" name="Shape 3"/>
          <p:cNvSpPr/>
          <p:nvPr/>
        </p:nvSpPr>
        <p:spPr>
          <a:xfrm>
            <a:off x="824270" y="2510790"/>
            <a:ext cx="6346984" cy="680442"/>
          </a:xfrm>
          <a:prstGeom prst="rect">
            <a:avLst/>
          </a:prstGeom>
          <a:solidFill>
            <a:srgbClr val="26262B"/>
          </a:solidFill>
          <a:ln/>
        </p:spPr>
      </p:sp>
      <p:pic>
        <p:nvPicPr>
          <p:cNvPr id="6" name="Image 0" descr="preencoded.png"/>
          <p:cNvPicPr>
            <a:picLocks noChangeAspect="1"/>
          </p:cNvPicPr>
          <p:nvPr/>
        </p:nvPicPr>
        <p:blipFill>
          <a:blip r:embed="rId3"/>
          <a:stretch>
            <a:fillRect/>
          </a:stretch>
        </p:blipFill>
        <p:spPr>
          <a:xfrm>
            <a:off x="3827621" y="2638306"/>
            <a:ext cx="340162" cy="425291"/>
          </a:xfrm>
          <a:prstGeom prst="rect">
            <a:avLst/>
          </a:prstGeom>
        </p:spPr>
      </p:pic>
      <p:sp>
        <p:nvSpPr>
          <p:cNvPr id="7" name="Text 4"/>
          <p:cNvSpPr/>
          <p:nvPr/>
        </p:nvSpPr>
        <p:spPr>
          <a:xfrm>
            <a:off x="1051084" y="341804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Quản lý Danh mục</a:t>
            </a:r>
            <a:endParaRPr lang="en-US" sz="2200" dirty="0"/>
          </a:p>
        </p:txBody>
      </p:sp>
      <p:sp>
        <p:nvSpPr>
          <p:cNvPr id="8" name="Text 5"/>
          <p:cNvSpPr/>
          <p:nvPr/>
        </p:nvSpPr>
        <p:spPr>
          <a:xfrm>
            <a:off x="1051084" y="3908465"/>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Thêm, sửa, xóa sản phẩm, loại sản phẩm và thông tin nhà cung cấp.</a:t>
            </a:r>
            <a:endParaRPr lang="en-US" sz="1750" dirty="0"/>
          </a:p>
        </p:txBody>
      </p:sp>
      <p:sp>
        <p:nvSpPr>
          <p:cNvPr id="9" name="Shape 6"/>
          <p:cNvSpPr/>
          <p:nvPr/>
        </p:nvSpPr>
        <p:spPr>
          <a:xfrm>
            <a:off x="7428548" y="2480310"/>
            <a:ext cx="6408063" cy="2411254"/>
          </a:xfrm>
          <a:prstGeom prst="roundRect">
            <a:avLst>
              <a:gd name="adj" fmla="val 1411"/>
            </a:avLst>
          </a:prstGeom>
          <a:solidFill>
            <a:srgbClr val="07070C"/>
          </a:solidFill>
          <a:ln w="30480">
            <a:solidFill>
              <a:srgbClr val="3F3F44"/>
            </a:solidFill>
            <a:prstDash val="solid"/>
          </a:ln>
        </p:spPr>
      </p:sp>
      <p:sp>
        <p:nvSpPr>
          <p:cNvPr id="10" name="Shape 7"/>
          <p:cNvSpPr/>
          <p:nvPr/>
        </p:nvSpPr>
        <p:spPr>
          <a:xfrm>
            <a:off x="7459027" y="2510790"/>
            <a:ext cx="6347103" cy="680442"/>
          </a:xfrm>
          <a:prstGeom prst="rect">
            <a:avLst/>
          </a:prstGeom>
          <a:solidFill>
            <a:srgbClr val="26262B"/>
          </a:solidFill>
          <a:ln/>
        </p:spPr>
      </p:sp>
      <p:pic>
        <p:nvPicPr>
          <p:cNvPr id="11" name="Image 1" descr="preencoded.png"/>
          <p:cNvPicPr>
            <a:picLocks noChangeAspect="1"/>
          </p:cNvPicPr>
          <p:nvPr/>
        </p:nvPicPr>
        <p:blipFill>
          <a:blip r:embed="rId4"/>
          <a:stretch>
            <a:fillRect/>
          </a:stretch>
        </p:blipFill>
        <p:spPr>
          <a:xfrm>
            <a:off x="10462498" y="2638306"/>
            <a:ext cx="340162" cy="425291"/>
          </a:xfrm>
          <a:prstGeom prst="rect">
            <a:avLst/>
          </a:prstGeom>
        </p:spPr>
      </p:pic>
      <p:sp>
        <p:nvSpPr>
          <p:cNvPr id="12" name="Text 8"/>
          <p:cNvSpPr/>
          <p:nvPr/>
        </p:nvSpPr>
        <p:spPr>
          <a:xfrm>
            <a:off x="7685842" y="3418046"/>
            <a:ext cx="4019788"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Quản lý Đơn hàng &amp; Hóa đơn</a:t>
            </a:r>
            <a:endParaRPr lang="en-US" sz="2200" dirty="0"/>
          </a:p>
        </p:txBody>
      </p:sp>
      <p:sp>
        <p:nvSpPr>
          <p:cNvPr id="13" name="Text 9"/>
          <p:cNvSpPr/>
          <p:nvPr/>
        </p:nvSpPr>
        <p:spPr>
          <a:xfrm>
            <a:off x="7685842" y="3908465"/>
            <a:ext cx="5893475"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Theo dõi trạng thái đơn hàng, tạo và in hóa đơn chi tiết.</a:t>
            </a:r>
            <a:endParaRPr lang="en-US" sz="1750" dirty="0"/>
          </a:p>
        </p:txBody>
      </p:sp>
      <p:sp>
        <p:nvSpPr>
          <p:cNvPr id="14" name="Shape 10"/>
          <p:cNvSpPr/>
          <p:nvPr/>
        </p:nvSpPr>
        <p:spPr>
          <a:xfrm>
            <a:off x="793790" y="5118378"/>
            <a:ext cx="6407944" cy="2411254"/>
          </a:xfrm>
          <a:prstGeom prst="roundRect">
            <a:avLst>
              <a:gd name="adj" fmla="val 1411"/>
            </a:avLst>
          </a:prstGeom>
          <a:solidFill>
            <a:srgbClr val="07070C"/>
          </a:solidFill>
          <a:ln w="30480">
            <a:solidFill>
              <a:srgbClr val="3F3F44"/>
            </a:solidFill>
            <a:prstDash val="solid"/>
          </a:ln>
        </p:spPr>
      </p:sp>
      <p:sp>
        <p:nvSpPr>
          <p:cNvPr id="15" name="Shape 11"/>
          <p:cNvSpPr/>
          <p:nvPr/>
        </p:nvSpPr>
        <p:spPr>
          <a:xfrm>
            <a:off x="824270" y="5148858"/>
            <a:ext cx="6346984" cy="680442"/>
          </a:xfrm>
          <a:prstGeom prst="rect">
            <a:avLst/>
          </a:prstGeom>
          <a:solidFill>
            <a:srgbClr val="26262B"/>
          </a:solidFill>
          <a:ln/>
        </p:spPr>
      </p:sp>
      <p:pic>
        <p:nvPicPr>
          <p:cNvPr id="16" name="Image 2" descr="preencoded.png"/>
          <p:cNvPicPr>
            <a:picLocks noChangeAspect="1"/>
          </p:cNvPicPr>
          <p:nvPr/>
        </p:nvPicPr>
        <p:blipFill>
          <a:blip r:embed="rId5"/>
          <a:stretch>
            <a:fillRect/>
          </a:stretch>
        </p:blipFill>
        <p:spPr>
          <a:xfrm>
            <a:off x="3827621" y="5276374"/>
            <a:ext cx="340162" cy="425291"/>
          </a:xfrm>
          <a:prstGeom prst="rect">
            <a:avLst/>
          </a:prstGeom>
        </p:spPr>
      </p:pic>
      <p:sp>
        <p:nvSpPr>
          <p:cNvPr id="17" name="Text 12"/>
          <p:cNvSpPr/>
          <p:nvPr/>
        </p:nvSpPr>
        <p:spPr>
          <a:xfrm>
            <a:off x="1051084" y="6056114"/>
            <a:ext cx="343340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Phân quyền &amp; Nhân viên</a:t>
            </a:r>
            <a:endParaRPr lang="en-US" sz="2200" dirty="0"/>
          </a:p>
        </p:txBody>
      </p:sp>
      <p:sp>
        <p:nvSpPr>
          <p:cNvPr id="18" name="Text 13"/>
          <p:cNvSpPr/>
          <p:nvPr/>
        </p:nvSpPr>
        <p:spPr>
          <a:xfrm>
            <a:off x="1051084" y="6546533"/>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Quản lý khách hàng, nhân viên và thiết lập phân quyền truy cập linh hoạt cho từng vai trò.</a:t>
            </a:r>
            <a:endParaRPr lang="en-US" sz="1750" dirty="0"/>
          </a:p>
        </p:txBody>
      </p:sp>
      <p:sp>
        <p:nvSpPr>
          <p:cNvPr id="19" name="Shape 14"/>
          <p:cNvSpPr/>
          <p:nvPr/>
        </p:nvSpPr>
        <p:spPr>
          <a:xfrm>
            <a:off x="7428548" y="5118378"/>
            <a:ext cx="6408063" cy="2411254"/>
          </a:xfrm>
          <a:prstGeom prst="roundRect">
            <a:avLst>
              <a:gd name="adj" fmla="val 1411"/>
            </a:avLst>
          </a:prstGeom>
          <a:solidFill>
            <a:srgbClr val="07070C"/>
          </a:solidFill>
          <a:ln w="30480">
            <a:solidFill>
              <a:srgbClr val="3F3F44"/>
            </a:solidFill>
            <a:prstDash val="solid"/>
          </a:ln>
        </p:spPr>
      </p:sp>
      <p:sp>
        <p:nvSpPr>
          <p:cNvPr id="20" name="Shape 15"/>
          <p:cNvSpPr/>
          <p:nvPr/>
        </p:nvSpPr>
        <p:spPr>
          <a:xfrm>
            <a:off x="7459027" y="5148858"/>
            <a:ext cx="6347103" cy="680442"/>
          </a:xfrm>
          <a:prstGeom prst="rect">
            <a:avLst/>
          </a:prstGeom>
          <a:solidFill>
            <a:srgbClr val="26262B"/>
          </a:solidFill>
          <a:ln/>
        </p:spPr>
      </p:sp>
      <p:pic>
        <p:nvPicPr>
          <p:cNvPr id="21" name="Image 3" descr="preencoded.png"/>
          <p:cNvPicPr>
            <a:picLocks noChangeAspect="1"/>
          </p:cNvPicPr>
          <p:nvPr/>
        </p:nvPicPr>
        <p:blipFill>
          <a:blip r:embed="rId6"/>
          <a:stretch>
            <a:fillRect/>
          </a:stretch>
        </p:blipFill>
        <p:spPr>
          <a:xfrm>
            <a:off x="10462498" y="5276374"/>
            <a:ext cx="340162" cy="425291"/>
          </a:xfrm>
          <a:prstGeom prst="rect">
            <a:avLst/>
          </a:prstGeom>
        </p:spPr>
      </p:pic>
      <p:sp>
        <p:nvSpPr>
          <p:cNvPr id="22" name="Text 16"/>
          <p:cNvSpPr/>
          <p:nvPr/>
        </p:nvSpPr>
        <p:spPr>
          <a:xfrm>
            <a:off x="7685842" y="605611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Báo cáo &amp; Thống kê</a:t>
            </a:r>
            <a:endParaRPr lang="en-US" sz="2200" dirty="0"/>
          </a:p>
        </p:txBody>
      </p:sp>
      <p:sp>
        <p:nvSpPr>
          <p:cNvPr id="23" name="Text 17"/>
          <p:cNvSpPr/>
          <p:nvPr/>
        </p:nvSpPr>
        <p:spPr>
          <a:xfrm>
            <a:off x="7685842" y="6546533"/>
            <a:ext cx="5893475"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Cung cấp các báo cáo doanh thu theo thời gian, thống kê bán hàng theo sản phẩm.</a:t>
            </a:r>
            <a:endParaRPr lang="en-US" sz="1750" dirty="0"/>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ppt_y</p:attrName>
                                        </p:attrNameLst>
                                      </p:cBhvr>
                                      <p:tavLst>
                                        <p:tav tm="0">
                                          <p:val>
                                            <p:strVal val="#ppt_y+#ppt_h*1.125000"/>
                                          </p:val>
                                        </p:tav>
                                        <p:tav tm="100000">
                                          <p:val>
                                            <p:strVal val="#ppt_y"/>
                                          </p:val>
                                        </p:tav>
                                      </p:tavLst>
                                    </p:anim>
                                    <p:animEffect transition="in" filter="wipe(up)">
                                      <p:cBhvr>
                                        <p:cTn id="8" dur="500"/>
                                        <p:tgtEl>
                                          <p:spTgt spid="8"/>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p:cTn id="19" dur="500" fill="hold"/>
                                        <p:tgtEl>
                                          <p:spTgt spid="18"/>
                                        </p:tgtEl>
                                        <p:attrNameLst>
                                          <p:attrName>ppt_w</p:attrName>
                                        </p:attrNameLst>
                                      </p:cBhvr>
                                      <p:tavLst>
                                        <p:tav tm="0">
                                          <p:val>
                                            <p:fltVal val="0"/>
                                          </p:val>
                                        </p:tav>
                                        <p:tav tm="100000">
                                          <p:val>
                                            <p:strVal val="#ppt_w"/>
                                          </p:val>
                                        </p:tav>
                                      </p:tavLst>
                                    </p:anim>
                                    <p:anim calcmode="lin" valueType="num">
                                      <p:cBhvr>
                                        <p:cTn id="20" dur="500" fill="hold"/>
                                        <p:tgtEl>
                                          <p:spTgt spid="18"/>
                                        </p:tgtEl>
                                        <p:attrNameLst>
                                          <p:attrName>ppt_h</p:attrName>
                                        </p:attrNameLst>
                                      </p:cBhvr>
                                      <p:tavLst>
                                        <p:tav tm="0">
                                          <p:val>
                                            <p:fltVal val="0"/>
                                          </p:val>
                                        </p:tav>
                                        <p:tav tm="100000">
                                          <p:val>
                                            <p:strVal val="#ppt_h"/>
                                          </p:val>
                                        </p:tav>
                                      </p:tavLst>
                                    </p:anim>
                                    <p:animEffect transition="in" filter="fade">
                                      <p:cBhvr>
                                        <p:cTn id="21" dur="500"/>
                                        <p:tgtEl>
                                          <p:spTgt spid="1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P spid="18" grpId="0" animBg="1"/>
      <p:bldP spid="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27923" y="414695"/>
            <a:ext cx="4420791" cy="471249"/>
          </a:xfrm>
          <a:prstGeom prst="rect">
            <a:avLst/>
          </a:prstGeom>
          <a:noFill/>
          <a:ln/>
        </p:spPr>
        <p:txBody>
          <a:bodyPr wrap="none" lIns="0" tIns="0" rIns="0" bIns="0" rtlCol="0" anchor="t"/>
          <a:lstStyle/>
          <a:p>
            <a:pPr marL="0" indent="0" algn="l">
              <a:lnSpc>
                <a:spcPts val="3700"/>
              </a:lnSpc>
              <a:buNone/>
            </a:pPr>
            <a:r>
              <a:rPr lang="en-US" sz="2950" dirty="0">
                <a:solidFill>
                  <a:srgbClr val="97B8FF"/>
                </a:solidFill>
                <a:latin typeface="Sora Medium" pitchFamily="34" charset="0"/>
                <a:ea typeface="Sora Medium" pitchFamily="34" charset="-122"/>
                <a:cs typeface="Sora Medium" pitchFamily="34" charset="-120"/>
              </a:rPr>
              <a:t>Kiến trúc và Công nghệ</a:t>
            </a:r>
            <a:endParaRPr lang="en-US" sz="2950" dirty="0"/>
          </a:p>
        </p:txBody>
      </p:sp>
      <p:sp>
        <p:nvSpPr>
          <p:cNvPr id="3" name="Text 1"/>
          <p:cNvSpPr/>
          <p:nvPr/>
        </p:nvSpPr>
        <p:spPr>
          <a:xfrm>
            <a:off x="527923" y="1187529"/>
            <a:ext cx="13574554" cy="241340"/>
          </a:xfrm>
          <a:prstGeom prst="rect">
            <a:avLst/>
          </a:prstGeom>
          <a:noFill/>
          <a:ln/>
        </p:spPr>
        <p:txBody>
          <a:bodyPr wrap="none" lIns="0" tIns="0" rIns="0" bIns="0" rtlCol="0" anchor="t"/>
          <a:lstStyle/>
          <a:p>
            <a:pPr marL="0" indent="0" algn="l">
              <a:lnSpc>
                <a:spcPts val="1900"/>
              </a:lnSpc>
              <a:buNone/>
            </a:pPr>
            <a:r>
              <a:rPr lang="en-US" sz="1600" dirty="0">
                <a:solidFill>
                  <a:srgbClr val="E0D6DE"/>
                </a:solidFill>
                <a:latin typeface="Noto Sans TC"/>
                <a:ea typeface="Noto Sans TC"/>
                <a:cs typeface="Noto Sans TC" pitchFamily="34" charset="-120"/>
              </a:rPr>
              <a:t>Ứng dụng mô hình kiến trúc MVC (Model-View-Controller) trên nền tảng ASP.NET Core.</a:t>
            </a:r>
            <a:endParaRPr lang="en-US" sz="1600">
              <a:latin typeface="Noto Sans TC"/>
              <a:ea typeface="Noto Sans TC"/>
              <a:cs typeface="Calibri"/>
            </a:endParaRPr>
          </a:p>
        </p:txBody>
      </p:sp>
      <p:pic>
        <p:nvPicPr>
          <p:cNvPr id="4" name="Image 0" descr="preencoded.png"/>
          <p:cNvPicPr>
            <a:picLocks noChangeAspect="1"/>
          </p:cNvPicPr>
          <p:nvPr/>
        </p:nvPicPr>
        <p:blipFill>
          <a:blip r:embed="rId3"/>
          <a:stretch>
            <a:fillRect/>
          </a:stretch>
        </p:blipFill>
        <p:spPr>
          <a:xfrm>
            <a:off x="580932" y="1505768"/>
            <a:ext cx="13574554" cy="6212324"/>
          </a:xfrm>
          <a:prstGeom prst="rect">
            <a:avLst/>
          </a:prstGeom>
        </p:spPr>
      </p:pic>
      <p:sp>
        <p:nvSpPr>
          <p:cNvPr id="5" name="Text 2"/>
          <p:cNvSpPr/>
          <p:nvPr/>
        </p:nvSpPr>
        <p:spPr>
          <a:xfrm>
            <a:off x="10471337" y="2385908"/>
            <a:ext cx="3002828" cy="375354"/>
          </a:xfrm>
          <a:prstGeom prst="rect">
            <a:avLst/>
          </a:prstGeom>
          <a:noFill/>
          <a:ln/>
        </p:spPr>
        <p:txBody>
          <a:bodyPr wrap="none" lIns="0" tIns="0" rIns="0" bIns="0" rtlCol="0" anchor="t"/>
          <a:lstStyle/>
          <a:p>
            <a:pPr marL="0" indent="0" algn="l">
              <a:lnSpc>
                <a:spcPts val="1650"/>
              </a:lnSpc>
              <a:buNone/>
            </a:pPr>
            <a:r>
              <a:rPr lang="en-US" sz="1600" dirty="0">
                <a:solidFill>
                  <a:srgbClr val="E0D6DE"/>
                </a:solidFill>
                <a:latin typeface="Sora Medium"/>
                <a:ea typeface="Sora Medium" pitchFamily="34" charset="-122"/>
                <a:cs typeface="Sora Medium"/>
              </a:rPr>
              <a:t>Truy cập dữ liệu</a:t>
            </a:r>
            <a:endParaRPr lang="en-US" sz="1600">
              <a:latin typeface="Sora Medium"/>
              <a:ea typeface="Calibri"/>
              <a:cs typeface="Sora Medium"/>
            </a:endParaRPr>
          </a:p>
        </p:txBody>
      </p:sp>
      <p:sp>
        <p:nvSpPr>
          <p:cNvPr id="6" name="Text 3"/>
          <p:cNvSpPr/>
          <p:nvPr/>
        </p:nvSpPr>
        <p:spPr>
          <a:xfrm>
            <a:off x="10471337" y="2868029"/>
            <a:ext cx="3309784" cy="600566"/>
          </a:xfrm>
          <a:prstGeom prst="rect">
            <a:avLst/>
          </a:prstGeom>
          <a:noFill/>
          <a:ln/>
        </p:spPr>
        <p:txBody>
          <a:bodyPr wrap="square" lIns="0" tIns="0" rIns="0" bIns="0" rtlCol="0" anchor="t"/>
          <a:lstStyle/>
          <a:p>
            <a:pPr marL="0" indent="0" algn="l">
              <a:lnSpc>
                <a:spcPts val="1350"/>
              </a:lnSpc>
              <a:buNone/>
            </a:pPr>
            <a:r>
              <a:rPr lang="en-US" sz="1400" dirty="0">
                <a:solidFill>
                  <a:srgbClr val="E0D6DE"/>
                </a:solidFill>
                <a:latin typeface="Noto Sans TC"/>
                <a:ea typeface="Noto Sans TC"/>
                <a:cs typeface="Noto Sans TC" pitchFamily="34" charset="-120"/>
              </a:rPr>
              <a:t>SQL Server via Entity Framework</a:t>
            </a:r>
            <a:endParaRPr lang="en-US" sz="1400">
              <a:latin typeface="Noto Sans TC"/>
              <a:ea typeface="Noto Sans TC"/>
              <a:cs typeface="Calibri"/>
            </a:endParaRPr>
          </a:p>
        </p:txBody>
      </p:sp>
      <p:sp>
        <p:nvSpPr>
          <p:cNvPr id="7" name="Text 4"/>
          <p:cNvSpPr/>
          <p:nvPr/>
        </p:nvSpPr>
        <p:spPr>
          <a:xfrm>
            <a:off x="888979" y="4427831"/>
            <a:ext cx="3002828" cy="375353"/>
          </a:xfrm>
          <a:prstGeom prst="rect">
            <a:avLst/>
          </a:prstGeom>
          <a:noFill/>
          <a:ln/>
        </p:spPr>
        <p:txBody>
          <a:bodyPr wrap="none" lIns="0" tIns="0" rIns="0" bIns="0" rtlCol="0" anchor="t"/>
          <a:lstStyle/>
          <a:p>
            <a:pPr marL="0" indent="0" algn="r">
              <a:lnSpc>
                <a:spcPts val="1650"/>
              </a:lnSpc>
              <a:buNone/>
            </a:pPr>
            <a:r>
              <a:rPr lang="en-US" sz="1600" dirty="0">
                <a:solidFill>
                  <a:srgbClr val="E0D6DE"/>
                </a:solidFill>
                <a:latin typeface="Sora Medium"/>
                <a:ea typeface="Sora Medium" pitchFamily="34" charset="-122"/>
                <a:cs typeface="Sora Medium"/>
              </a:rPr>
              <a:t>Logic nghiệp vụ</a:t>
            </a:r>
            <a:endParaRPr lang="en-US" sz="1600">
              <a:latin typeface="Sora Medium"/>
              <a:ea typeface="Calibri"/>
              <a:cs typeface="Sora Medium"/>
            </a:endParaRPr>
          </a:p>
        </p:txBody>
      </p:sp>
      <p:sp>
        <p:nvSpPr>
          <p:cNvPr id="8" name="Text 5"/>
          <p:cNvSpPr/>
          <p:nvPr/>
        </p:nvSpPr>
        <p:spPr>
          <a:xfrm>
            <a:off x="848941" y="4909951"/>
            <a:ext cx="3042866" cy="600566"/>
          </a:xfrm>
          <a:prstGeom prst="rect">
            <a:avLst/>
          </a:prstGeom>
          <a:noFill/>
          <a:ln/>
        </p:spPr>
        <p:txBody>
          <a:bodyPr wrap="square" lIns="0" tIns="0" rIns="0" bIns="0" rtlCol="0" anchor="t"/>
          <a:lstStyle/>
          <a:p>
            <a:pPr marL="0" indent="0" algn="r">
              <a:lnSpc>
                <a:spcPts val="1350"/>
              </a:lnSpc>
              <a:buNone/>
            </a:pPr>
            <a:r>
              <a:rPr lang="en-US" sz="1400" dirty="0">
                <a:solidFill>
                  <a:srgbClr val="E0D6DE"/>
                </a:solidFill>
                <a:latin typeface="Noto Sans TC"/>
                <a:ea typeface="Noto Sans TC"/>
                <a:cs typeface="Noto Sans TC" pitchFamily="34" charset="-120"/>
              </a:rPr>
              <a:t>Controllers và Services (.NET Core)</a:t>
            </a:r>
            <a:endParaRPr lang="en-US" sz="1400">
              <a:latin typeface="Noto Sans TC"/>
              <a:ea typeface="Noto Sans TC"/>
              <a:cs typeface="Calibri"/>
            </a:endParaRPr>
          </a:p>
        </p:txBody>
      </p:sp>
      <p:sp>
        <p:nvSpPr>
          <p:cNvPr id="9" name="Text 6"/>
          <p:cNvSpPr/>
          <p:nvPr/>
        </p:nvSpPr>
        <p:spPr>
          <a:xfrm>
            <a:off x="10471337" y="5482157"/>
            <a:ext cx="3002828" cy="375353"/>
          </a:xfrm>
          <a:prstGeom prst="rect">
            <a:avLst/>
          </a:prstGeom>
          <a:noFill/>
          <a:ln/>
        </p:spPr>
        <p:txBody>
          <a:bodyPr wrap="none" lIns="0" tIns="0" rIns="0" bIns="0" rtlCol="0" anchor="t"/>
          <a:lstStyle/>
          <a:p>
            <a:pPr marL="0" indent="0" algn="l">
              <a:lnSpc>
                <a:spcPts val="1650"/>
              </a:lnSpc>
              <a:buNone/>
            </a:pPr>
            <a:r>
              <a:rPr lang="en-US" sz="1350" dirty="0">
                <a:solidFill>
                  <a:srgbClr val="E0D6DE"/>
                </a:solidFill>
                <a:latin typeface="Sora Medium"/>
                <a:ea typeface="Sora Medium" pitchFamily="34" charset="-122"/>
                <a:cs typeface="Sora Medium"/>
              </a:rPr>
              <a:t>Giao </a:t>
            </a:r>
            <a:r>
              <a:rPr lang="en-US" sz="1600" dirty="0">
                <a:solidFill>
                  <a:srgbClr val="E0D6DE"/>
                </a:solidFill>
                <a:latin typeface="Sora Medium"/>
                <a:ea typeface="Sora Medium" pitchFamily="34" charset="-122"/>
                <a:cs typeface="Sora Medium"/>
              </a:rPr>
              <a:t>diện</a:t>
            </a:r>
            <a:endParaRPr lang="en-US" sz="1600" dirty="0">
              <a:latin typeface="Sora Medium"/>
              <a:cs typeface="Sora Medium"/>
            </a:endParaRPr>
          </a:p>
        </p:txBody>
      </p:sp>
      <p:sp>
        <p:nvSpPr>
          <p:cNvPr id="10" name="Text 7"/>
          <p:cNvSpPr/>
          <p:nvPr/>
        </p:nvSpPr>
        <p:spPr>
          <a:xfrm>
            <a:off x="10471337" y="5964278"/>
            <a:ext cx="3309784" cy="600565"/>
          </a:xfrm>
          <a:prstGeom prst="rect">
            <a:avLst/>
          </a:prstGeom>
          <a:noFill/>
          <a:ln/>
        </p:spPr>
        <p:txBody>
          <a:bodyPr wrap="square" lIns="0" tIns="0" rIns="0" bIns="0" rtlCol="0" anchor="t"/>
          <a:lstStyle/>
          <a:p>
            <a:pPr marL="0" indent="0" algn="l">
              <a:lnSpc>
                <a:spcPts val="1350"/>
              </a:lnSpc>
              <a:buNone/>
            </a:pPr>
            <a:r>
              <a:rPr lang="en-US" sz="1400" dirty="0">
                <a:solidFill>
                  <a:srgbClr val="E0D6DE"/>
                </a:solidFill>
                <a:latin typeface="Noto Sans TC"/>
                <a:ea typeface="Noto Sans TC"/>
                <a:cs typeface="Noto Sans TC" pitchFamily="34" charset="-120"/>
              </a:rPr>
              <a:t>UI/Views hiển thị và nhận tương tác</a:t>
            </a:r>
            <a:endParaRPr lang="en-US" sz="1400">
              <a:latin typeface="Noto Sans TC"/>
              <a:ea typeface="Noto Sans TC"/>
              <a:cs typeface="Calibri"/>
            </a:endParaRPr>
          </a:p>
        </p:txBody>
      </p:sp>
      <p:sp>
        <p:nvSpPr>
          <p:cNvPr id="11" name="Shape 8"/>
          <p:cNvSpPr/>
          <p:nvPr/>
        </p:nvSpPr>
        <p:spPr>
          <a:xfrm>
            <a:off x="527923" y="7980521"/>
            <a:ext cx="339328" cy="339328"/>
          </a:xfrm>
          <a:prstGeom prst="roundRect">
            <a:avLst>
              <a:gd name="adj" fmla="val 6668"/>
            </a:avLst>
          </a:prstGeom>
          <a:solidFill>
            <a:srgbClr val="26262B"/>
          </a:solidFill>
          <a:ln/>
        </p:spPr>
      </p:sp>
      <p:sp>
        <p:nvSpPr>
          <p:cNvPr id="12" name="Text 9"/>
          <p:cNvSpPr/>
          <p:nvPr/>
        </p:nvSpPr>
        <p:spPr>
          <a:xfrm>
            <a:off x="584478" y="8008799"/>
            <a:ext cx="226219" cy="282773"/>
          </a:xfrm>
          <a:prstGeom prst="rect">
            <a:avLst/>
          </a:prstGeom>
          <a:noFill/>
          <a:ln/>
        </p:spPr>
        <p:txBody>
          <a:bodyPr wrap="none" lIns="0" tIns="0" rIns="0" bIns="0" rtlCol="0" anchor="t"/>
          <a:lstStyle/>
          <a:p>
            <a:pPr marL="0" indent="0" algn="ctr">
              <a:lnSpc>
                <a:spcPts val="1750"/>
              </a:lnSpc>
              <a:buNone/>
            </a:pPr>
            <a:r>
              <a:rPr lang="en-US" sz="1750" dirty="0">
                <a:solidFill>
                  <a:srgbClr val="E0D6DE"/>
                </a:solidFill>
                <a:latin typeface="Sora Medium" pitchFamily="34" charset="0"/>
                <a:ea typeface="Sora Medium" pitchFamily="34" charset="-122"/>
                <a:cs typeface="Sora Medium" pitchFamily="34" charset="-120"/>
              </a:rPr>
              <a:t>1</a:t>
            </a:r>
            <a:endParaRPr lang="en-US" sz="1750" dirty="0"/>
          </a:p>
        </p:txBody>
      </p:sp>
      <p:sp>
        <p:nvSpPr>
          <p:cNvPr id="13" name="Text 10"/>
          <p:cNvSpPr/>
          <p:nvPr/>
        </p:nvSpPr>
        <p:spPr>
          <a:xfrm>
            <a:off x="1017984" y="8032313"/>
            <a:ext cx="1885355" cy="235744"/>
          </a:xfrm>
          <a:prstGeom prst="rect">
            <a:avLst/>
          </a:prstGeom>
          <a:noFill/>
          <a:ln/>
        </p:spPr>
        <p:txBody>
          <a:bodyPr wrap="none" lIns="0" tIns="0" rIns="0" bIns="0" rtlCol="0" anchor="t"/>
          <a:lstStyle/>
          <a:p>
            <a:pPr marL="0" indent="0" algn="l">
              <a:lnSpc>
                <a:spcPts val="1850"/>
              </a:lnSpc>
              <a:buNone/>
            </a:pPr>
            <a:r>
              <a:rPr lang="en-US" sz="1450" dirty="0">
                <a:solidFill>
                  <a:srgbClr val="E0D6DE"/>
                </a:solidFill>
                <a:latin typeface="Sora Medium" pitchFamily="34" charset="0"/>
                <a:ea typeface="Sora Medium" pitchFamily="34" charset="-122"/>
                <a:cs typeface="Sora Medium" pitchFamily="34" charset="-120"/>
              </a:rPr>
              <a:t>ASP.NET Core MVC</a:t>
            </a:r>
            <a:endParaRPr lang="en-US" sz="1450" dirty="0"/>
          </a:p>
        </p:txBody>
      </p:sp>
      <p:sp>
        <p:nvSpPr>
          <p:cNvPr id="14" name="Text 11"/>
          <p:cNvSpPr/>
          <p:nvPr/>
        </p:nvSpPr>
        <p:spPr>
          <a:xfrm>
            <a:off x="1017984" y="8358545"/>
            <a:ext cx="3909060" cy="482679"/>
          </a:xfrm>
          <a:prstGeom prst="rect">
            <a:avLst/>
          </a:prstGeom>
          <a:noFill/>
          <a:ln/>
        </p:spPr>
        <p:txBody>
          <a:bodyPr wrap="square" lIns="0" tIns="0" rIns="0" bIns="0" rtlCol="0" anchor="t"/>
          <a:lstStyle/>
          <a:p>
            <a:pPr marL="0" indent="0" algn="l">
              <a:lnSpc>
                <a:spcPts val="1900"/>
              </a:lnSpc>
              <a:buNone/>
            </a:pPr>
            <a:r>
              <a:rPr lang="en-US" sz="1150" dirty="0">
                <a:solidFill>
                  <a:srgbClr val="E0D6DE"/>
                </a:solidFill>
                <a:latin typeface="Noto Sans TC" pitchFamily="34" charset="0"/>
                <a:ea typeface="Noto Sans TC" pitchFamily="34" charset="-122"/>
                <a:cs typeface="Noto Sans TC" pitchFamily="34" charset="-120"/>
              </a:rPr>
              <a:t>Framework hiện đại, đa nền tảng (Cross-platform), mang lại hiệu năng cao và khả năng mở rộng tốt.</a:t>
            </a:r>
            <a:endParaRPr lang="en-US" sz="1150" dirty="0"/>
          </a:p>
        </p:txBody>
      </p:sp>
      <p:sp>
        <p:nvSpPr>
          <p:cNvPr id="15" name="Shape 12"/>
          <p:cNvSpPr/>
          <p:nvPr/>
        </p:nvSpPr>
        <p:spPr>
          <a:xfrm>
            <a:off x="5115520" y="7980521"/>
            <a:ext cx="339328" cy="339328"/>
          </a:xfrm>
          <a:prstGeom prst="roundRect">
            <a:avLst>
              <a:gd name="adj" fmla="val 6668"/>
            </a:avLst>
          </a:prstGeom>
          <a:solidFill>
            <a:srgbClr val="26262B"/>
          </a:solidFill>
          <a:ln/>
        </p:spPr>
      </p:sp>
      <p:sp>
        <p:nvSpPr>
          <p:cNvPr id="16" name="Text 13"/>
          <p:cNvSpPr/>
          <p:nvPr/>
        </p:nvSpPr>
        <p:spPr>
          <a:xfrm>
            <a:off x="5172075" y="8008799"/>
            <a:ext cx="226219" cy="282773"/>
          </a:xfrm>
          <a:prstGeom prst="rect">
            <a:avLst/>
          </a:prstGeom>
          <a:noFill/>
          <a:ln/>
        </p:spPr>
        <p:txBody>
          <a:bodyPr wrap="none" lIns="0" tIns="0" rIns="0" bIns="0" rtlCol="0" anchor="t"/>
          <a:lstStyle/>
          <a:p>
            <a:pPr marL="0" indent="0" algn="ctr">
              <a:lnSpc>
                <a:spcPts val="1750"/>
              </a:lnSpc>
              <a:buNone/>
            </a:pPr>
            <a:r>
              <a:rPr lang="en-US" sz="1750" dirty="0">
                <a:solidFill>
                  <a:srgbClr val="E0D6DE"/>
                </a:solidFill>
                <a:latin typeface="Sora Medium" pitchFamily="34" charset="0"/>
                <a:ea typeface="Sora Medium" pitchFamily="34" charset="-122"/>
                <a:cs typeface="Sora Medium" pitchFamily="34" charset="-120"/>
              </a:rPr>
              <a:t>2</a:t>
            </a:r>
            <a:endParaRPr lang="en-US" sz="1750" dirty="0"/>
          </a:p>
        </p:txBody>
      </p:sp>
      <p:sp>
        <p:nvSpPr>
          <p:cNvPr id="17" name="Text 14"/>
          <p:cNvSpPr/>
          <p:nvPr/>
        </p:nvSpPr>
        <p:spPr>
          <a:xfrm>
            <a:off x="5605582" y="8032313"/>
            <a:ext cx="1885355" cy="235744"/>
          </a:xfrm>
          <a:prstGeom prst="rect">
            <a:avLst/>
          </a:prstGeom>
          <a:noFill/>
          <a:ln/>
        </p:spPr>
        <p:txBody>
          <a:bodyPr wrap="none" lIns="0" tIns="0" rIns="0" bIns="0" rtlCol="0" anchor="t"/>
          <a:lstStyle/>
          <a:p>
            <a:pPr marL="0" indent="0" algn="l">
              <a:lnSpc>
                <a:spcPts val="1850"/>
              </a:lnSpc>
              <a:buNone/>
            </a:pPr>
            <a:r>
              <a:rPr lang="en-US" sz="1450" dirty="0">
                <a:solidFill>
                  <a:srgbClr val="E0D6DE"/>
                </a:solidFill>
                <a:latin typeface="Sora Medium" pitchFamily="34" charset="0"/>
                <a:ea typeface="Sora Medium" pitchFamily="34" charset="-122"/>
                <a:cs typeface="Sora Medium" pitchFamily="34" charset="-120"/>
              </a:rPr>
              <a:t>SQL Server</a:t>
            </a:r>
            <a:endParaRPr lang="en-US" sz="1450" dirty="0"/>
          </a:p>
        </p:txBody>
      </p:sp>
      <p:sp>
        <p:nvSpPr>
          <p:cNvPr id="18" name="Text 15"/>
          <p:cNvSpPr/>
          <p:nvPr/>
        </p:nvSpPr>
        <p:spPr>
          <a:xfrm>
            <a:off x="5605582" y="8358545"/>
            <a:ext cx="3909179" cy="724019"/>
          </a:xfrm>
          <a:prstGeom prst="rect">
            <a:avLst/>
          </a:prstGeom>
          <a:noFill/>
          <a:ln/>
        </p:spPr>
        <p:txBody>
          <a:bodyPr wrap="square" lIns="0" tIns="0" rIns="0" bIns="0" rtlCol="0" anchor="t"/>
          <a:lstStyle/>
          <a:p>
            <a:pPr marL="0" indent="0" algn="l">
              <a:lnSpc>
                <a:spcPts val="1900"/>
              </a:lnSpc>
              <a:buNone/>
            </a:pPr>
            <a:r>
              <a:rPr lang="en-US" sz="1150" dirty="0">
                <a:solidFill>
                  <a:srgbClr val="E0D6DE"/>
                </a:solidFill>
                <a:latin typeface="Noto Sans TC" pitchFamily="34" charset="0"/>
                <a:ea typeface="Noto Sans TC" pitchFamily="34" charset="-122"/>
                <a:cs typeface="Noto Sans TC" pitchFamily="34" charset="-120"/>
              </a:rPr>
              <a:t>Sử dụng hệ quản trị cơ sở dữ liệu quan hệ hàng đầu để đảm bảo tính toàn vẹn và khả năng truy xuất dữ liệu nhanh.</a:t>
            </a:r>
            <a:endParaRPr lang="en-US" sz="1150" dirty="0"/>
          </a:p>
        </p:txBody>
      </p:sp>
      <p:sp>
        <p:nvSpPr>
          <p:cNvPr id="19" name="Shape 16"/>
          <p:cNvSpPr/>
          <p:nvPr/>
        </p:nvSpPr>
        <p:spPr>
          <a:xfrm>
            <a:off x="9703237" y="7980521"/>
            <a:ext cx="339328" cy="339328"/>
          </a:xfrm>
          <a:prstGeom prst="roundRect">
            <a:avLst>
              <a:gd name="adj" fmla="val 6668"/>
            </a:avLst>
          </a:prstGeom>
          <a:solidFill>
            <a:srgbClr val="26262B"/>
          </a:solidFill>
          <a:ln/>
        </p:spPr>
      </p:sp>
      <p:sp>
        <p:nvSpPr>
          <p:cNvPr id="20" name="Text 17"/>
          <p:cNvSpPr/>
          <p:nvPr/>
        </p:nvSpPr>
        <p:spPr>
          <a:xfrm>
            <a:off x="9759791" y="8008799"/>
            <a:ext cx="226219" cy="282773"/>
          </a:xfrm>
          <a:prstGeom prst="rect">
            <a:avLst/>
          </a:prstGeom>
          <a:noFill/>
          <a:ln/>
        </p:spPr>
        <p:txBody>
          <a:bodyPr wrap="none" lIns="0" tIns="0" rIns="0" bIns="0" rtlCol="0" anchor="t"/>
          <a:lstStyle/>
          <a:p>
            <a:pPr marL="0" indent="0" algn="ctr">
              <a:lnSpc>
                <a:spcPts val="1750"/>
              </a:lnSpc>
              <a:buNone/>
            </a:pPr>
            <a:r>
              <a:rPr lang="en-US" sz="1750" dirty="0">
                <a:solidFill>
                  <a:srgbClr val="E0D6DE"/>
                </a:solidFill>
                <a:latin typeface="Sora Medium" pitchFamily="34" charset="0"/>
                <a:ea typeface="Sora Medium" pitchFamily="34" charset="-122"/>
                <a:cs typeface="Sora Medium" pitchFamily="34" charset="-120"/>
              </a:rPr>
              <a:t>3</a:t>
            </a:r>
            <a:endParaRPr lang="en-US" sz="1750" dirty="0"/>
          </a:p>
        </p:txBody>
      </p:sp>
      <p:sp>
        <p:nvSpPr>
          <p:cNvPr id="21" name="Text 18"/>
          <p:cNvSpPr/>
          <p:nvPr/>
        </p:nvSpPr>
        <p:spPr>
          <a:xfrm>
            <a:off x="10193298" y="8032313"/>
            <a:ext cx="2069663" cy="235744"/>
          </a:xfrm>
          <a:prstGeom prst="rect">
            <a:avLst/>
          </a:prstGeom>
          <a:noFill/>
          <a:ln/>
        </p:spPr>
        <p:txBody>
          <a:bodyPr wrap="none" lIns="0" tIns="0" rIns="0" bIns="0" rtlCol="0" anchor="t"/>
          <a:lstStyle/>
          <a:p>
            <a:pPr marL="0" indent="0" algn="l">
              <a:lnSpc>
                <a:spcPts val="1850"/>
              </a:lnSpc>
              <a:buNone/>
            </a:pPr>
            <a:r>
              <a:rPr lang="en-US" sz="1450" dirty="0">
                <a:solidFill>
                  <a:srgbClr val="E0D6DE"/>
                </a:solidFill>
                <a:latin typeface="Sora Medium" pitchFamily="34" charset="0"/>
                <a:ea typeface="Sora Medium" pitchFamily="34" charset="-122"/>
                <a:cs typeface="Sora Medium" pitchFamily="34" charset="-120"/>
              </a:rPr>
              <a:t>Giao diện Responsive</a:t>
            </a:r>
            <a:endParaRPr lang="en-US" sz="1450" dirty="0"/>
          </a:p>
        </p:txBody>
      </p:sp>
      <p:sp>
        <p:nvSpPr>
          <p:cNvPr id="22" name="Text 19"/>
          <p:cNvSpPr/>
          <p:nvPr/>
        </p:nvSpPr>
        <p:spPr>
          <a:xfrm>
            <a:off x="10193298" y="8358545"/>
            <a:ext cx="3909060" cy="482679"/>
          </a:xfrm>
          <a:prstGeom prst="rect">
            <a:avLst/>
          </a:prstGeom>
          <a:noFill/>
          <a:ln/>
        </p:spPr>
        <p:txBody>
          <a:bodyPr wrap="square" lIns="0" tIns="0" rIns="0" bIns="0" rtlCol="0" anchor="t"/>
          <a:lstStyle/>
          <a:p>
            <a:pPr marL="0" indent="0" algn="l">
              <a:lnSpc>
                <a:spcPts val="1900"/>
              </a:lnSpc>
              <a:buNone/>
            </a:pPr>
            <a:r>
              <a:rPr lang="en-US" sz="1150" dirty="0">
                <a:solidFill>
                  <a:srgbClr val="E0D6DE"/>
                </a:solidFill>
                <a:latin typeface="Noto Sans TC" pitchFamily="34" charset="0"/>
                <a:ea typeface="Noto Sans TC" pitchFamily="34" charset="-122"/>
                <a:cs typeface="Noto Sans TC" pitchFamily="34" charset="-120"/>
              </a:rPr>
              <a:t>Thiết kế giao diện thân thiện, tương thích với mọi kích thước màn hình (PC, Tablet, Mobile).</a:t>
            </a:r>
            <a:endParaRPr lang="en-US" sz="1150" dirty="0"/>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18" presetClass="entr" presetSubtype="12"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strips(downLeft)">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505"/>
          </a:xfrm>
          <a:prstGeom prst="rect">
            <a:avLst/>
          </a:prstGeom>
        </p:spPr>
      </p:pic>
      <p:sp>
        <p:nvSpPr>
          <p:cNvPr id="3" name="Text 0"/>
          <p:cNvSpPr/>
          <p:nvPr/>
        </p:nvSpPr>
        <p:spPr>
          <a:xfrm>
            <a:off x="6142196" y="515303"/>
            <a:ext cx="6068616" cy="585549"/>
          </a:xfrm>
          <a:prstGeom prst="rect">
            <a:avLst/>
          </a:prstGeom>
          <a:noFill/>
          <a:ln/>
        </p:spPr>
        <p:txBody>
          <a:bodyPr wrap="none" lIns="0" tIns="0" rIns="0" bIns="0" rtlCol="0" anchor="t"/>
          <a:lstStyle/>
          <a:p>
            <a:pPr marL="0" indent="0" algn="l">
              <a:lnSpc>
                <a:spcPts val="4600"/>
              </a:lnSpc>
              <a:buNone/>
            </a:pPr>
            <a:r>
              <a:rPr lang="en-US" sz="3650" dirty="0">
                <a:solidFill>
                  <a:srgbClr val="97B8FF"/>
                </a:solidFill>
                <a:latin typeface="Sora Medium" pitchFamily="34" charset="0"/>
                <a:ea typeface="Sora Medium" pitchFamily="34" charset="-122"/>
                <a:cs typeface="Sora Medium" pitchFamily="34" charset="-120"/>
              </a:rPr>
              <a:t>Quy trình Phát triển Dự án</a:t>
            </a:r>
            <a:endParaRPr lang="en-US" sz="3650" dirty="0"/>
          </a:p>
        </p:txBody>
      </p:sp>
      <p:sp>
        <p:nvSpPr>
          <p:cNvPr id="4" name="Text 1"/>
          <p:cNvSpPr/>
          <p:nvPr/>
        </p:nvSpPr>
        <p:spPr>
          <a:xfrm>
            <a:off x="6142196" y="1381839"/>
            <a:ext cx="7832408" cy="299799"/>
          </a:xfrm>
          <a:prstGeom prst="rect">
            <a:avLst/>
          </a:prstGeom>
          <a:noFill/>
          <a:ln/>
        </p:spPr>
        <p:txBody>
          <a:bodyPr wrap="non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Thực hiện theo các bước rõ ràng để đảm bảo chất lượng và tiến độ dự án.</a:t>
            </a:r>
            <a:endParaRPr lang="en-US" sz="1450" dirty="0"/>
          </a:p>
        </p:txBody>
      </p:sp>
      <p:sp>
        <p:nvSpPr>
          <p:cNvPr id="5" name="Shape 2"/>
          <p:cNvSpPr/>
          <p:nvPr/>
        </p:nvSpPr>
        <p:spPr>
          <a:xfrm>
            <a:off x="6142196" y="1892379"/>
            <a:ext cx="749498" cy="1124307"/>
          </a:xfrm>
          <a:prstGeom prst="roundRect">
            <a:avLst>
              <a:gd name="adj" fmla="val 360034"/>
            </a:avLst>
          </a:prstGeom>
          <a:solidFill>
            <a:srgbClr val="26262B"/>
          </a:solidFill>
          <a:ln/>
        </p:spPr>
      </p:sp>
      <p:sp>
        <p:nvSpPr>
          <p:cNvPr id="6" name="Text 3"/>
          <p:cNvSpPr/>
          <p:nvPr/>
        </p:nvSpPr>
        <p:spPr>
          <a:xfrm>
            <a:off x="6376392" y="2278856"/>
            <a:ext cx="280988" cy="351353"/>
          </a:xfrm>
          <a:prstGeom prst="rect">
            <a:avLst/>
          </a:prstGeom>
          <a:noFill/>
          <a:ln/>
        </p:spPr>
        <p:txBody>
          <a:bodyPr wrap="none" lIns="0" tIns="0" rIns="0" bIns="0" rtlCol="0" anchor="t"/>
          <a:lstStyle/>
          <a:p>
            <a:pPr marL="0" indent="0" algn="l">
              <a:lnSpc>
                <a:spcPts val="2200"/>
              </a:lnSpc>
              <a:buNone/>
            </a:pPr>
            <a:r>
              <a:rPr lang="en-US" sz="2200" dirty="0">
                <a:solidFill>
                  <a:srgbClr val="E0D6DE"/>
                </a:solidFill>
                <a:latin typeface="Sora Medium" pitchFamily="34" charset="0"/>
                <a:ea typeface="Sora Medium" pitchFamily="34" charset="-122"/>
                <a:cs typeface="Sora Medium" pitchFamily="34" charset="-120"/>
              </a:rPr>
              <a:t>1</a:t>
            </a:r>
            <a:endParaRPr lang="en-US" sz="2200" dirty="0"/>
          </a:p>
        </p:txBody>
      </p:sp>
      <p:sp>
        <p:nvSpPr>
          <p:cNvPr id="7" name="Text 4"/>
          <p:cNvSpPr/>
          <p:nvPr/>
        </p:nvSpPr>
        <p:spPr>
          <a:xfrm>
            <a:off x="7078980" y="2079665"/>
            <a:ext cx="2638782" cy="292656"/>
          </a:xfrm>
          <a:prstGeom prst="rect">
            <a:avLst/>
          </a:prstGeom>
          <a:noFill/>
          <a:ln/>
        </p:spPr>
        <p:txBody>
          <a:bodyPr wrap="none" lIns="0" tIns="0" rIns="0" bIns="0" rtlCol="0" anchor="t"/>
          <a:lstStyle/>
          <a:p>
            <a:pPr marL="0" indent="0" algn="l">
              <a:lnSpc>
                <a:spcPts val="2300"/>
              </a:lnSpc>
              <a:buNone/>
            </a:pPr>
            <a:r>
              <a:rPr lang="en-US" sz="1800" dirty="0">
                <a:solidFill>
                  <a:srgbClr val="E0D6DE"/>
                </a:solidFill>
                <a:latin typeface="Sora Medium" pitchFamily="34" charset="0"/>
                <a:ea typeface="Sora Medium" pitchFamily="34" charset="-122"/>
                <a:cs typeface="Sora Medium" pitchFamily="34" charset="-120"/>
              </a:rPr>
              <a:t>1. Phân tích và Thiết kế</a:t>
            </a:r>
            <a:endParaRPr lang="en-US" sz="1800" dirty="0"/>
          </a:p>
        </p:txBody>
      </p:sp>
      <p:sp>
        <p:nvSpPr>
          <p:cNvPr id="8" name="Text 5"/>
          <p:cNvSpPr/>
          <p:nvPr/>
        </p:nvSpPr>
        <p:spPr>
          <a:xfrm>
            <a:off x="7078980" y="2484715"/>
            <a:ext cx="6895624" cy="299799"/>
          </a:xfrm>
          <a:prstGeom prst="rect">
            <a:avLst/>
          </a:prstGeom>
          <a:noFill/>
          <a:ln/>
        </p:spPr>
        <p:txBody>
          <a:bodyPr wrap="non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Xác định yêu cầu chức năng, thiết kế ER-Diagram và luồng dữ liệu hệ thống.</a:t>
            </a:r>
            <a:endParaRPr lang="en-US" sz="1450" dirty="0"/>
          </a:p>
        </p:txBody>
      </p:sp>
      <p:sp>
        <p:nvSpPr>
          <p:cNvPr id="9" name="Shape 6"/>
          <p:cNvSpPr/>
          <p:nvPr/>
        </p:nvSpPr>
        <p:spPr>
          <a:xfrm>
            <a:off x="6142196" y="3203972"/>
            <a:ext cx="749498" cy="1379220"/>
          </a:xfrm>
          <a:prstGeom prst="roundRect">
            <a:avLst>
              <a:gd name="adj" fmla="val 360034"/>
            </a:avLst>
          </a:prstGeom>
          <a:solidFill>
            <a:srgbClr val="26262B"/>
          </a:solidFill>
          <a:ln/>
        </p:spPr>
      </p:sp>
      <p:sp>
        <p:nvSpPr>
          <p:cNvPr id="10" name="Text 7"/>
          <p:cNvSpPr/>
          <p:nvPr/>
        </p:nvSpPr>
        <p:spPr>
          <a:xfrm>
            <a:off x="6376392" y="3717846"/>
            <a:ext cx="280988" cy="351353"/>
          </a:xfrm>
          <a:prstGeom prst="rect">
            <a:avLst/>
          </a:prstGeom>
          <a:noFill/>
          <a:ln/>
        </p:spPr>
        <p:txBody>
          <a:bodyPr wrap="none" lIns="0" tIns="0" rIns="0" bIns="0" rtlCol="0" anchor="t"/>
          <a:lstStyle/>
          <a:p>
            <a:pPr marL="0" indent="0" algn="l">
              <a:lnSpc>
                <a:spcPts val="2200"/>
              </a:lnSpc>
              <a:buNone/>
            </a:pPr>
            <a:r>
              <a:rPr lang="en-US" sz="2200" dirty="0">
                <a:solidFill>
                  <a:srgbClr val="E0D6DE"/>
                </a:solidFill>
                <a:latin typeface="Sora Medium" pitchFamily="34" charset="0"/>
                <a:ea typeface="Sora Medium" pitchFamily="34" charset="-122"/>
                <a:cs typeface="Sora Medium" pitchFamily="34" charset="-120"/>
              </a:rPr>
              <a:t>2</a:t>
            </a:r>
            <a:endParaRPr lang="en-US" sz="2200" dirty="0"/>
          </a:p>
        </p:txBody>
      </p:sp>
      <p:sp>
        <p:nvSpPr>
          <p:cNvPr id="11" name="Text 8"/>
          <p:cNvSpPr/>
          <p:nvPr/>
        </p:nvSpPr>
        <p:spPr>
          <a:xfrm>
            <a:off x="7078980" y="3391257"/>
            <a:ext cx="3175397" cy="292656"/>
          </a:xfrm>
          <a:prstGeom prst="rect">
            <a:avLst/>
          </a:prstGeom>
          <a:noFill/>
          <a:ln/>
        </p:spPr>
        <p:txBody>
          <a:bodyPr wrap="none" lIns="0" tIns="0" rIns="0" bIns="0" rtlCol="0" anchor="t"/>
          <a:lstStyle/>
          <a:p>
            <a:pPr marL="0" indent="0" algn="l">
              <a:lnSpc>
                <a:spcPts val="2300"/>
              </a:lnSpc>
              <a:buNone/>
            </a:pPr>
            <a:r>
              <a:rPr lang="en-US" sz="1800" dirty="0">
                <a:solidFill>
                  <a:srgbClr val="E0D6DE"/>
                </a:solidFill>
                <a:latin typeface="Sora Medium" pitchFamily="34" charset="0"/>
                <a:ea typeface="Sora Medium" pitchFamily="34" charset="-122"/>
                <a:cs typeface="Sora Medium" pitchFamily="34" charset="-120"/>
              </a:rPr>
              <a:t>2. Xây dựng Module Cốt lõi</a:t>
            </a:r>
            <a:endParaRPr lang="en-US" sz="1800" dirty="0"/>
          </a:p>
        </p:txBody>
      </p:sp>
      <p:sp>
        <p:nvSpPr>
          <p:cNvPr id="12" name="Text 9"/>
          <p:cNvSpPr/>
          <p:nvPr/>
        </p:nvSpPr>
        <p:spPr>
          <a:xfrm>
            <a:off x="7078980" y="3796308"/>
            <a:ext cx="6895624" cy="599599"/>
          </a:xfrm>
          <a:prstGeom prst="rect">
            <a:avLst/>
          </a:prstGeom>
          <a:noFill/>
          <a:ln/>
        </p:spPr>
        <p:txBody>
          <a:bodyPr wrap="squar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Phát triển các module chính: đăng nhập, quản lý sản phẩm, giỏ hàng, và tích hợp thanh toán.</a:t>
            </a:r>
            <a:endParaRPr lang="en-US" sz="1450" dirty="0"/>
          </a:p>
        </p:txBody>
      </p:sp>
      <p:sp>
        <p:nvSpPr>
          <p:cNvPr id="13" name="Shape 10"/>
          <p:cNvSpPr/>
          <p:nvPr/>
        </p:nvSpPr>
        <p:spPr>
          <a:xfrm>
            <a:off x="6142196" y="4770477"/>
            <a:ext cx="749498" cy="1379220"/>
          </a:xfrm>
          <a:prstGeom prst="roundRect">
            <a:avLst>
              <a:gd name="adj" fmla="val 360034"/>
            </a:avLst>
          </a:prstGeom>
          <a:solidFill>
            <a:srgbClr val="26262B"/>
          </a:solidFill>
          <a:ln/>
        </p:spPr>
      </p:sp>
      <p:sp>
        <p:nvSpPr>
          <p:cNvPr id="14" name="Text 11"/>
          <p:cNvSpPr/>
          <p:nvPr/>
        </p:nvSpPr>
        <p:spPr>
          <a:xfrm>
            <a:off x="6376392" y="5284351"/>
            <a:ext cx="280988" cy="351353"/>
          </a:xfrm>
          <a:prstGeom prst="rect">
            <a:avLst/>
          </a:prstGeom>
          <a:noFill/>
          <a:ln/>
        </p:spPr>
        <p:txBody>
          <a:bodyPr wrap="none" lIns="0" tIns="0" rIns="0" bIns="0" rtlCol="0" anchor="t"/>
          <a:lstStyle/>
          <a:p>
            <a:pPr marL="0" indent="0" algn="l">
              <a:lnSpc>
                <a:spcPts val="2200"/>
              </a:lnSpc>
              <a:buNone/>
            </a:pPr>
            <a:r>
              <a:rPr lang="en-US" sz="2200" dirty="0">
                <a:solidFill>
                  <a:srgbClr val="E0D6DE"/>
                </a:solidFill>
                <a:latin typeface="Sora Medium" pitchFamily="34" charset="0"/>
                <a:ea typeface="Sora Medium" pitchFamily="34" charset="-122"/>
                <a:cs typeface="Sora Medium" pitchFamily="34" charset="-120"/>
              </a:rPr>
              <a:t>3</a:t>
            </a:r>
            <a:endParaRPr lang="en-US" sz="2200" dirty="0"/>
          </a:p>
        </p:txBody>
      </p:sp>
      <p:sp>
        <p:nvSpPr>
          <p:cNvPr id="15" name="Text 12"/>
          <p:cNvSpPr/>
          <p:nvPr/>
        </p:nvSpPr>
        <p:spPr>
          <a:xfrm>
            <a:off x="7078980" y="4957763"/>
            <a:ext cx="2430780" cy="292656"/>
          </a:xfrm>
          <a:prstGeom prst="rect">
            <a:avLst/>
          </a:prstGeom>
          <a:noFill/>
          <a:ln/>
        </p:spPr>
        <p:txBody>
          <a:bodyPr wrap="none" lIns="0" tIns="0" rIns="0" bIns="0" rtlCol="0" anchor="t"/>
          <a:lstStyle/>
          <a:p>
            <a:pPr marL="0" indent="0" algn="l">
              <a:lnSpc>
                <a:spcPts val="2300"/>
              </a:lnSpc>
              <a:buNone/>
            </a:pPr>
            <a:r>
              <a:rPr lang="en-US" sz="1800" dirty="0">
                <a:solidFill>
                  <a:srgbClr val="E0D6DE"/>
                </a:solidFill>
                <a:latin typeface="Sora Medium" pitchFamily="34" charset="0"/>
                <a:ea typeface="Sora Medium" pitchFamily="34" charset="-122"/>
                <a:cs typeface="Sora Medium" pitchFamily="34" charset="-120"/>
              </a:rPr>
              <a:t>3. Kiểm thử (Testing)</a:t>
            </a:r>
            <a:endParaRPr lang="en-US" sz="1800" dirty="0"/>
          </a:p>
        </p:txBody>
      </p:sp>
      <p:sp>
        <p:nvSpPr>
          <p:cNvPr id="16" name="Text 13"/>
          <p:cNvSpPr/>
          <p:nvPr/>
        </p:nvSpPr>
        <p:spPr>
          <a:xfrm>
            <a:off x="7078980" y="5362813"/>
            <a:ext cx="6895624" cy="599599"/>
          </a:xfrm>
          <a:prstGeom prst="rect">
            <a:avLst/>
          </a:prstGeom>
          <a:noFill/>
          <a:ln/>
        </p:spPr>
        <p:txBody>
          <a:bodyPr wrap="squar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Kiểm thử chức năng, kiểm thử hiệu năng và bảo mật trên môi trường phát triển (Local).</a:t>
            </a:r>
            <a:endParaRPr lang="en-US" sz="1450" dirty="0"/>
          </a:p>
        </p:txBody>
      </p:sp>
      <p:sp>
        <p:nvSpPr>
          <p:cNvPr id="17" name="Shape 14"/>
          <p:cNvSpPr/>
          <p:nvPr/>
        </p:nvSpPr>
        <p:spPr>
          <a:xfrm>
            <a:off x="6142196" y="6336983"/>
            <a:ext cx="749498" cy="1379220"/>
          </a:xfrm>
          <a:prstGeom prst="roundRect">
            <a:avLst>
              <a:gd name="adj" fmla="val 360034"/>
            </a:avLst>
          </a:prstGeom>
          <a:solidFill>
            <a:srgbClr val="26262B"/>
          </a:solidFill>
          <a:ln/>
        </p:spPr>
      </p:sp>
      <p:sp>
        <p:nvSpPr>
          <p:cNvPr id="18" name="Text 15"/>
          <p:cNvSpPr/>
          <p:nvPr/>
        </p:nvSpPr>
        <p:spPr>
          <a:xfrm>
            <a:off x="6376392" y="6850856"/>
            <a:ext cx="280988" cy="351353"/>
          </a:xfrm>
          <a:prstGeom prst="rect">
            <a:avLst/>
          </a:prstGeom>
          <a:noFill/>
          <a:ln/>
        </p:spPr>
        <p:txBody>
          <a:bodyPr wrap="none" lIns="0" tIns="0" rIns="0" bIns="0" rtlCol="0" anchor="t"/>
          <a:lstStyle/>
          <a:p>
            <a:pPr marL="0" indent="0" algn="l">
              <a:lnSpc>
                <a:spcPts val="2200"/>
              </a:lnSpc>
              <a:buNone/>
            </a:pPr>
            <a:r>
              <a:rPr lang="en-US" sz="2200" dirty="0">
                <a:solidFill>
                  <a:srgbClr val="E0D6DE"/>
                </a:solidFill>
                <a:latin typeface="Sora Medium" pitchFamily="34" charset="0"/>
                <a:ea typeface="Sora Medium" pitchFamily="34" charset="-122"/>
                <a:cs typeface="Sora Medium" pitchFamily="34" charset="-120"/>
              </a:rPr>
              <a:t>4</a:t>
            </a:r>
            <a:endParaRPr lang="en-US" sz="2200" dirty="0"/>
          </a:p>
        </p:txBody>
      </p:sp>
      <p:sp>
        <p:nvSpPr>
          <p:cNvPr id="19" name="Text 16"/>
          <p:cNvSpPr/>
          <p:nvPr/>
        </p:nvSpPr>
        <p:spPr>
          <a:xfrm>
            <a:off x="7078980" y="6524268"/>
            <a:ext cx="3077170" cy="292656"/>
          </a:xfrm>
          <a:prstGeom prst="rect">
            <a:avLst/>
          </a:prstGeom>
          <a:noFill/>
          <a:ln/>
        </p:spPr>
        <p:txBody>
          <a:bodyPr wrap="none" lIns="0" tIns="0" rIns="0" bIns="0" rtlCol="0" anchor="t"/>
          <a:lstStyle/>
          <a:p>
            <a:pPr marL="0" indent="0" algn="l">
              <a:lnSpc>
                <a:spcPts val="2300"/>
              </a:lnSpc>
              <a:buNone/>
            </a:pPr>
            <a:r>
              <a:rPr lang="en-US" sz="1800" dirty="0">
                <a:solidFill>
                  <a:srgbClr val="E0D6DE"/>
                </a:solidFill>
                <a:latin typeface="Sora Medium" pitchFamily="34" charset="0"/>
                <a:ea typeface="Sora Medium" pitchFamily="34" charset="-122"/>
                <a:cs typeface="Sora Medium" pitchFamily="34" charset="-120"/>
              </a:rPr>
              <a:t>4. Triển khai và Hướng dẫn</a:t>
            </a:r>
            <a:endParaRPr lang="en-US" sz="1800" dirty="0"/>
          </a:p>
        </p:txBody>
      </p:sp>
      <p:sp>
        <p:nvSpPr>
          <p:cNvPr id="20" name="Text 17"/>
          <p:cNvSpPr/>
          <p:nvPr/>
        </p:nvSpPr>
        <p:spPr>
          <a:xfrm>
            <a:off x="7078980" y="6929318"/>
            <a:ext cx="6895624" cy="599599"/>
          </a:xfrm>
          <a:prstGeom prst="rect">
            <a:avLst/>
          </a:prstGeom>
          <a:noFill/>
          <a:ln/>
        </p:spPr>
        <p:txBody>
          <a:bodyPr wrap="squar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Triển khai phiên bản demo và biên soạn tài liệu hướng dẫn sử dụng chi tiết cho người dùng và quản trị viên.</a:t>
            </a:r>
            <a:endParaRPr lang="en-US" sz="1450" dirty="0"/>
          </a:p>
        </p:txBody>
      </p:sp>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37"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900" decel="100000" fill="hold"/>
                                        <p:tgtEl>
                                          <p:spTgt spid="12"/>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7" presetClass="entr" presetSubtype="1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ppt_w</p:attrName>
                                        </p:attrNameLst>
                                      </p:cBhvr>
                                      <p:tavLst>
                                        <p:tav tm="0">
                                          <p:val>
                                            <p:fltVal val="0"/>
                                          </p:val>
                                        </p:tav>
                                        <p:tav tm="100000">
                                          <p:val>
                                            <p:strVal val="#ppt_w"/>
                                          </p:val>
                                        </p:tav>
                                      </p:tavLst>
                                    </p:anim>
                                    <p:anim calcmode="lin" valueType="num">
                                      <p:cBhvr>
                                        <p:cTn id="22" dur="500" fill="hold"/>
                                        <p:tgtEl>
                                          <p:spTgt spid="16"/>
                                        </p:tgtEl>
                                        <p:attrNameLst>
                                          <p:attrName>ppt_h</p:attrName>
                                        </p:attrNameLst>
                                      </p:cBhvr>
                                      <p:tavLst>
                                        <p:tav tm="0">
                                          <p:val>
                                            <p:strVal val="#ppt_h"/>
                                          </p:val>
                                        </p:tav>
                                        <p:tav tm="100000">
                                          <p:val>
                                            <p:strVal val="#ppt_h"/>
                                          </p:val>
                                        </p:tav>
                                      </p:tavLst>
                                    </p:anim>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p:tgtEl>
                                          <p:spTgt spid="20"/>
                                        </p:tgtEl>
                                        <p:attrNameLst>
                                          <p:attrName>ppt_y</p:attrName>
                                        </p:attrNameLst>
                                      </p:cBhvr>
                                      <p:tavLst>
                                        <p:tav tm="0">
                                          <p:val>
                                            <p:strVal val="#ppt_y+#ppt_h*1.125000"/>
                                          </p:val>
                                        </p:tav>
                                        <p:tav tm="100000">
                                          <p:val>
                                            <p:strVal val="#ppt_y"/>
                                          </p:val>
                                        </p:tav>
                                      </p:tavLst>
                                    </p:anim>
                                    <p:animEffect transition="in" filter="wipe(up)">
                                      <p:cBhvr>
                                        <p:cTn id="2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16" grpId="0" animBg="1"/>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18279" y="409099"/>
            <a:ext cx="6527006" cy="462796"/>
          </a:xfrm>
          <a:prstGeom prst="rect">
            <a:avLst/>
          </a:prstGeom>
          <a:noFill/>
          <a:ln/>
        </p:spPr>
        <p:txBody>
          <a:bodyPr wrap="none" lIns="0" tIns="0" rIns="0" bIns="0" rtlCol="0" anchor="t"/>
          <a:lstStyle/>
          <a:p>
            <a:pPr marL="0" indent="0" algn="l">
              <a:lnSpc>
                <a:spcPts val="3600"/>
              </a:lnSpc>
              <a:buNone/>
            </a:pPr>
            <a:r>
              <a:rPr lang="en-US" sz="2900" dirty="0">
                <a:solidFill>
                  <a:srgbClr val="97B8FF"/>
                </a:solidFill>
                <a:latin typeface="Sora Medium" pitchFamily="34" charset="0"/>
                <a:ea typeface="Sora Medium" pitchFamily="34" charset="-122"/>
                <a:cs typeface="Sora Medium" pitchFamily="34" charset="-120"/>
              </a:rPr>
              <a:t>Thách thức và Giải pháp Khắc phục</a:t>
            </a:r>
            <a:endParaRPr lang="en-US" sz="2900" dirty="0"/>
          </a:p>
        </p:txBody>
      </p:sp>
      <p:sp>
        <p:nvSpPr>
          <p:cNvPr id="3" name="Text 1"/>
          <p:cNvSpPr/>
          <p:nvPr/>
        </p:nvSpPr>
        <p:spPr>
          <a:xfrm>
            <a:off x="518279" y="1168003"/>
            <a:ext cx="13593842" cy="236934"/>
          </a:xfrm>
          <a:prstGeom prst="rect">
            <a:avLst/>
          </a:prstGeom>
          <a:noFill/>
          <a:ln/>
        </p:spPr>
        <p:txBody>
          <a:bodyPr wrap="none" lIns="0" tIns="0" rIns="0" bIns="0" rtlCol="0" anchor="t"/>
          <a:lstStyle/>
          <a:p>
            <a:pPr marL="0" indent="0" algn="l">
              <a:lnSpc>
                <a:spcPts val="1850"/>
              </a:lnSpc>
              <a:buNone/>
            </a:pPr>
            <a:r>
              <a:rPr lang="en-US" sz="1150" dirty="0">
                <a:solidFill>
                  <a:srgbClr val="E0D6DE"/>
                </a:solidFill>
                <a:latin typeface="Noto Sans TC" pitchFamily="34" charset="0"/>
                <a:ea typeface="Noto Sans TC" pitchFamily="34" charset="-122"/>
                <a:cs typeface="Noto Sans TC" pitchFamily="34" charset="-120"/>
              </a:rPr>
              <a:t>Đối mặt với các vấn đề kỹ thuật và kinh doanh để đảm bảo chất lượng hệ thống.</a:t>
            </a:r>
            <a:endParaRPr lang="en-US" sz="1150" dirty="0"/>
          </a:p>
        </p:txBody>
      </p:sp>
      <p:sp>
        <p:nvSpPr>
          <p:cNvPr id="4" name="Shape 2"/>
          <p:cNvSpPr/>
          <p:nvPr/>
        </p:nvSpPr>
        <p:spPr>
          <a:xfrm>
            <a:off x="7307580" y="1571506"/>
            <a:ext cx="15240" cy="6248995"/>
          </a:xfrm>
          <a:prstGeom prst="roundRect">
            <a:avLst>
              <a:gd name="adj" fmla="val 145774"/>
            </a:avLst>
          </a:prstGeom>
          <a:solidFill>
            <a:srgbClr val="3F3F44"/>
          </a:solidFill>
          <a:ln/>
        </p:spPr>
      </p:sp>
      <p:sp>
        <p:nvSpPr>
          <p:cNvPr id="5" name="Shape 3"/>
          <p:cNvSpPr/>
          <p:nvPr/>
        </p:nvSpPr>
        <p:spPr>
          <a:xfrm>
            <a:off x="503039" y="1571506"/>
            <a:ext cx="6796921" cy="1885593"/>
          </a:xfrm>
          <a:prstGeom prst="roundRect">
            <a:avLst>
              <a:gd name="adj" fmla="val 1178"/>
            </a:avLst>
          </a:prstGeom>
          <a:solidFill>
            <a:srgbClr val="26262B"/>
          </a:solidFill>
          <a:ln/>
        </p:spPr>
      </p:sp>
      <p:sp>
        <p:nvSpPr>
          <p:cNvPr id="6" name="Text 4"/>
          <p:cNvSpPr/>
          <p:nvPr/>
        </p:nvSpPr>
        <p:spPr>
          <a:xfrm>
            <a:off x="4574024" y="1719501"/>
            <a:ext cx="2577941" cy="231338"/>
          </a:xfrm>
          <a:prstGeom prst="rect">
            <a:avLst/>
          </a:prstGeom>
          <a:noFill/>
          <a:ln/>
        </p:spPr>
        <p:txBody>
          <a:bodyPr wrap="none" lIns="0" tIns="0" rIns="0" bIns="0" rtlCol="0" anchor="t"/>
          <a:lstStyle/>
          <a:p>
            <a:pPr marL="0" indent="0" algn="r">
              <a:lnSpc>
                <a:spcPts val="1800"/>
              </a:lnSpc>
              <a:buNone/>
            </a:pPr>
            <a:r>
              <a:rPr lang="en-US" sz="1450" dirty="0">
                <a:solidFill>
                  <a:srgbClr val="E0D6DE"/>
                </a:solidFill>
                <a:latin typeface="Sora Medium" pitchFamily="34" charset="0"/>
                <a:ea typeface="Sora Medium" pitchFamily="34" charset="-122"/>
                <a:cs typeface="Sora Medium" pitchFamily="34" charset="-120"/>
              </a:rPr>
              <a:t>Thách thức: Bảo mật Dữ liệu</a:t>
            </a:r>
            <a:endParaRPr lang="en-US" sz="1450" dirty="0"/>
          </a:p>
        </p:txBody>
      </p:sp>
      <p:sp>
        <p:nvSpPr>
          <p:cNvPr id="7" name="Text 5"/>
          <p:cNvSpPr/>
          <p:nvPr/>
        </p:nvSpPr>
        <p:spPr>
          <a:xfrm>
            <a:off x="651034" y="2039660"/>
            <a:ext cx="6500932" cy="236934"/>
          </a:xfrm>
          <a:prstGeom prst="rect">
            <a:avLst/>
          </a:prstGeom>
          <a:noFill/>
          <a:ln/>
        </p:spPr>
        <p:txBody>
          <a:bodyPr wrap="none" lIns="0" tIns="0" rIns="0" bIns="0" rtlCol="0" anchor="t"/>
          <a:lstStyle/>
          <a:p>
            <a:pPr marL="0" indent="0" algn="r">
              <a:lnSpc>
                <a:spcPts val="1850"/>
              </a:lnSpc>
              <a:buNone/>
            </a:pPr>
            <a:r>
              <a:rPr lang="en-US" sz="1150" dirty="0">
                <a:solidFill>
                  <a:srgbClr val="E0D6DE"/>
                </a:solidFill>
                <a:latin typeface="Noto Sans TC" pitchFamily="34" charset="0"/>
                <a:ea typeface="Noto Sans TC" pitchFamily="34" charset="-122"/>
                <a:cs typeface="Noto Sans TC" pitchFamily="34" charset="-120"/>
              </a:rPr>
              <a:t>Đảm bảo an toàn thông tin cá nhân và giao dịch thanh toán của khách hàng.</a:t>
            </a:r>
            <a:endParaRPr lang="en-US" sz="1150" dirty="0"/>
          </a:p>
        </p:txBody>
      </p:sp>
      <p:sp>
        <p:nvSpPr>
          <p:cNvPr id="8" name="Shape 6"/>
          <p:cNvSpPr/>
          <p:nvPr/>
        </p:nvSpPr>
        <p:spPr>
          <a:xfrm>
            <a:off x="651034" y="2443163"/>
            <a:ext cx="6500932" cy="865942"/>
          </a:xfrm>
          <a:prstGeom prst="roundRect">
            <a:avLst>
              <a:gd name="adj" fmla="val 2566"/>
            </a:avLst>
          </a:prstGeom>
          <a:solidFill>
            <a:srgbClr val="00184D"/>
          </a:solidFill>
          <a:ln/>
        </p:spPr>
      </p:sp>
      <p:pic>
        <p:nvPicPr>
          <p:cNvPr id="9" name="Image 0" descr="preencoded.png"/>
          <p:cNvPicPr>
            <a:picLocks noChangeAspect="1"/>
          </p:cNvPicPr>
          <p:nvPr/>
        </p:nvPicPr>
        <p:blipFill>
          <a:blip r:embed="rId3"/>
          <a:stretch>
            <a:fillRect/>
          </a:stretch>
        </p:blipFill>
        <p:spPr>
          <a:xfrm>
            <a:off x="799028" y="2681407"/>
            <a:ext cx="185023" cy="147995"/>
          </a:xfrm>
          <a:prstGeom prst="rect">
            <a:avLst/>
          </a:prstGeom>
        </p:spPr>
      </p:pic>
      <p:sp>
        <p:nvSpPr>
          <p:cNvPr id="10" name="Text 7"/>
          <p:cNvSpPr/>
          <p:nvPr/>
        </p:nvSpPr>
        <p:spPr>
          <a:xfrm>
            <a:off x="1132046" y="2628067"/>
            <a:ext cx="5871924" cy="473869"/>
          </a:xfrm>
          <a:prstGeom prst="rect">
            <a:avLst/>
          </a:prstGeom>
          <a:noFill/>
          <a:ln/>
        </p:spPr>
        <p:txBody>
          <a:bodyPr wrap="square" lIns="0" tIns="0" rIns="0" bIns="0" rtlCol="0" anchor="t"/>
          <a:lstStyle/>
          <a:p>
            <a:pPr marL="0" indent="0" algn="r">
              <a:lnSpc>
                <a:spcPts val="1850"/>
              </a:lnSpc>
              <a:buNone/>
            </a:pPr>
            <a:r>
              <a:rPr lang="en-US" sz="1150" dirty="0">
                <a:solidFill>
                  <a:srgbClr val="FFFFFF"/>
                </a:solidFill>
                <a:latin typeface="Noto Sans TC" pitchFamily="34" charset="0"/>
                <a:ea typeface="Noto Sans TC" pitchFamily="34" charset="-122"/>
                <a:cs typeface="Noto Sans TC" pitchFamily="34" charset="-120"/>
              </a:rPr>
              <a:t>Giải pháp: Sử dụng cơ chế mã hóa mật khẩu </a:t>
            </a:r>
            <a:r>
              <a:rPr lang="en-US" sz="1150" b="1" dirty="0">
                <a:solidFill>
                  <a:srgbClr val="FFFFFF"/>
                </a:solidFill>
                <a:latin typeface="Noto Sans TC" pitchFamily="34" charset="0"/>
                <a:ea typeface="Noto Sans TC" pitchFamily="34" charset="-122"/>
                <a:cs typeface="Noto Sans TC" pitchFamily="34" charset="-120"/>
              </a:rPr>
              <a:t>salt &amp; hash</a:t>
            </a:r>
            <a:r>
              <a:rPr lang="en-US" sz="1150" dirty="0">
                <a:solidFill>
                  <a:srgbClr val="FFFFFF"/>
                </a:solidFill>
                <a:latin typeface="Noto Sans TC" pitchFamily="34" charset="0"/>
                <a:ea typeface="Noto Sans TC" pitchFamily="34" charset="-122"/>
                <a:cs typeface="Noto Sans TC" pitchFamily="34" charset="-120"/>
              </a:rPr>
              <a:t>, áp dụng các biện pháp bảo mật tích hợp trong ASP.NET Core.</a:t>
            </a:r>
            <a:endParaRPr lang="en-US" sz="1150" dirty="0"/>
          </a:p>
        </p:txBody>
      </p:sp>
      <p:sp>
        <p:nvSpPr>
          <p:cNvPr id="11" name="Shape 8"/>
          <p:cNvSpPr/>
          <p:nvPr/>
        </p:nvSpPr>
        <p:spPr>
          <a:xfrm>
            <a:off x="7330440" y="3753207"/>
            <a:ext cx="6796921" cy="1885593"/>
          </a:xfrm>
          <a:prstGeom prst="rect">
            <a:avLst/>
          </a:prstGeom>
          <a:solidFill>
            <a:srgbClr val="26262B"/>
          </a:solidFill>
          <a:ln/>
        </p:spPr>
      </p:sp>
      <p:sp>
        <p:nvSpPr>
          <p:cNvPr id="12" name="Text 9"/>
          <p:cNvSpPr/>
          <p:nvPr/>
        </p:nvSpPr>
        <p:spPr>
          <a:xfrm>
            <a:off x="7478435" y="3901202"/>
            <a:ext cx="3982879" cy="231338"/>
          </a:xfrm>
          <a:prstGeom prst="rect">
            <a:avLst/>
          </a:prstGeom>
          <a:noFill/>
          <a:ln/>
        </p:spPr>
        <p:txBody>
          <a:bodyPr wrap="none" lIns="0" tIns="0" rIns="0" bIns="0" rtlCol="0" anchor="t"/>
          <a:lstStyle/>
          <a:p>
            <a:pPr marL="0" indent="0" algn="l">
              <a:lnSpc>
                <a:spcPts val="1800"/>
              </a:lnSpc>
              <a:buNone/>
            </a:pPr>
            <a:r>
              <a:rPr lang="en-US" sz="1450" dirty="0">
                <a:solidFill>
                  <a:srgbClr val="E0D6DE"/>
                </a:solidFill>
                <a:latin typeface="Sora Medium" pitchFamily="34" charset="0"/>
                <a:ea typeface="Sora Medium" pitchFamily="34" charset="-122"/>
                <a:cs typeface="Sora Medium" pitchFamily="34" charset="-120"/>
              </a:rPr>
              <a:t>Thách thức: Tối ưu Trải nghiệm Người dùng</a:t>
            </a:r>
            <a:endParaRPr lang="en-US" sz="1450" dirty="0"/>
          </a:p>
        </p:txBody>
      </p:sp>
      <p:sp>
        <p:nvSpPr>
          <p:cNvPr id="13" name="Text 10"/>
          <p:cNvSpPr/>
          <p:nvPr/>
        </p:nvSpPr>
        <p:spPr>
          <a:xfrm>
            <a:off x="7478435" y="4221361"/>
            <a:ext cx="6500932" cy="236934"/>
          </a:xfrm>
          <a:prstGeom prst="rect">
            <a:avLst/>
          </a:prstGeom>
          <a:noFill/>
          <a:ln/>
        </p:spPr>
        <p:txBody>
          <a:bodyPr wrap="none" lIns="0" tIns="0" rIns="0" bIns="0" rtlCol="0" anchor="t"/>
          <a:lstStyle/>
          <a:p>
            <a:pPr marL="0" indent="0" algn="l">
              <a:lnSpc>
                <a:spcPts val="1850"/>
              </a:lnSpc>
              <a:buNone/>
            </a:pPr>
            <a:r>
              <a:rPr lang="en-US" sz="1150" dirty="0">
                <a:solidFill>
                  <a:srgbClr val="E0D6DE"/>
                </a:solidFill>
                <a:latin typeface="Noto Sans TC" pitchFamily="34" charset="0"/>
                <a:ea typeface="Noto Sans TC" pitchFamily="34" charset="-122"/>
                <a:cs typeface="Noto Sans TC" pitchFamily="34" charset="-120"/>
              </a:rPr>
              <a:t>Website cần hoạt động mượt mà và thân thiện trên nhiều loại thiết bị và trình duyệt.</a:t>
            </a:r>
            <a:endParaRPr lang="en-US" sz="1150" dirty="0"/>
          </a:p>
        </p:txBody>
      </p:sp>
      <p:sp>
        <p:nvSpPr>
          <p:cNvPr id="14" name="Shape 11"/>
          <p:cNvSpPr/>
          <p:nvPr/>
        </p:nvSpPr>
        <p:spPr>
          <a:xfrm>
            <a:off x="7478435" y="4624864"/>
            <a:ext cx="6500932" cy="865942"/>
          </a:xfrm>
          <a:prstGeom prst="roundRect">
            <a:avLst>
              <a:gd name="adj" fmla="val 2566"/>
            </a:avLst>
          </a:prstGeom>
          <a:solidFill>
            <a:srgbClr val="00184D"/>
          </a:solidFill>
          <a:ln/>
        </p:spPr>
      </p:sp>
      <p:pic>
        <p:nvPicPr>
          <p:cNvPr id="15" name="Image 1" descr="preencoded.png"/>
          <p:cNvPicPr>
            <a:picLocks noChangeAspect="1"/>
          </p:cNvPicPr>
          <p:nvPr/>
        </p:nvPicPr>
        <p:blipFill>
          <a:blip r:embed="rId3"/>
          <a:stretch>
            <a:fillRect/>
          </a:stretch>
        </p:blipFill>
        <p:spPr>
          <a:xfrm>
            <a:off x="7626429" y="4863108"/>
            <a:ext cx="185023" cy="147995"/>
          </a:xfrm>
          <a:prstGeom prst="rect">
            <a:avLst/>
          </a:prstGeom>
        </p:spPr>
      </p:pic>
      <p:sp>
        <p:nvSpPr>
          <p:cNvPr id="16" name="Text 12"/>
          <p:cNvSpPr/>
          <p:nvPr/>
        </p:nvSpPr>
        <p:spPr>
          <a:xfrm>
            <a:off x="7959447" y="4809768"/>
            <a:ext cx="5871924" cy="473869"/>
          </a:xfrm>
          <a:prstGeom prst="rect">
            <a:avLst/>
          </a:prstGeom>
          <a:noFill/>
          <a:ln/>
        </p:spPr>
        <p:txBody>
          <a:bodyPr wrap="square" lIns="0" tIns="0" rIns="0" bIns="0" rtlCol="0" anchor="t"/>
          <a:lstStyle/>
          <a:p>
            <a:pPr marL="0" indent="0" algn="l">
              <a:lnSpc>
                <a:spcPts val="1850"/>
              </a:lnSpc>
              <a:buNone/>
            </a:pPr>
            <a:r>
              <a:rPr lang="en-US" sz="1150" dirty="0">
                <a:solidFill>
                  <a:srgbClr val="FFFFFF"/>
                </a:solidFill>
                <a:latin typeface="Noto Sans TC" pitchFamily="34" charset="0"/>
                <a:ea typeface="Noto Sans TC" pitchFamily="34" charset="-122"/>
                <a:cs typeface="Noto Sans TC" pitchFamily="34" charset="-120"/>
              </a:rPr>
              <a:t>Giải pháp: Thiết kế </a:t>
            </a:r>
            <a:r>
              <a:rPr lang="en-US" sz="1150" b="1" dirty="0">
                <a:solidFill>
                  <a:srgbClr val="FFFFFF"/>
                </a:solidFill>
                <a:latin typeface="Noto Sans TC" pitchFamily="34" charset="0"/>
                <a:ea typeface="Noto Sans TC" pitchFamily="34" charset="-122"/>
                <a:cs typeface="Noto Sans TC" pitchFamily="34" charset="-120"/>
              </a:rPr>
              <a:t>Responsive Design</a:t>
            </a:r>
            <a:r>
              <a:rPr lang="en-US" sz="1150" dirty="0">
                <a:solidFill>
                  <a:srgbClr val="FFFFFF"/>
                </a:solidFill>
                <a:latin typeface="Noto Sans TC" pitchFamily="34" charset="0"/>
                <a:ea typeface="Noto Sans TC" pitchFamily="34" charset="-122"/>
                <a:cs typeface="Noto Sans TC" pitchFamily="34" charset="-120"/>
              </a:rPr>
              <a:t> (chuẩn hóa giao diện đa nền tảng) và tối ưu hóa tốc độ tải trang.</a:t>
            </a:r>
            <a:endParaRPr lang="en-US" sz="1150" dirty="0"/>
          </a:p>
        </p:txBody>
      </p:sp>
      <p:sp>
        <p:nvSpPr>
          <p:cNvPr id="17" name="Shape 13"/>
          <p:cNvSpPr/>
          <p:nvPr/>
        </p:nvSpPr>
        <p:spPr>
          <a:xfrm>
            <a:off x="503039" y="5934908"/>
            <a:ext cx="6796921" cy="1885593"/>
          </a:xfrm>
          <a:prstGeom prst="roundRect">
            <a:avLst>
              <a:gd name="adj" fmla="val 1178"/>
            </a:avLst>
          </a:prstGeom>
          <a:solidFill>
            <a:srgbClr val="26262B"/>
          </a:solidFill>
          <a:ln/>
        </p:spPr>
      </p:sp>
      <p:sp>
        <p:nvSpPr>
          <p:cNvPr id="18" name="Text 14"/>
          <p:cNvSpPr/>
          <p:nvPr/>
        </p:nvSpPr>
        <p:spPr>
          <a:xfrm>
            <a:off x="3895963" y="6082903"/>
            <a:ext cx="3256002" cy="231338"/>
          </a:xfrm>
          <a:prstGeom prst="rect">
            <a:avLst/>
          </a:prstGeom>
          <a:noFill/>
          <a:ln/>
        </p:spPr>
        <p:txBody>
          <a:bodyPr wrap="none" lIns="0" tIns="0" rIns="0" bIns="0" rtlCol="0" anchor="t"/>
          <a:lstStyle/>
          <a:p>
            <a:pPr marL="0" indent="0" algn="r">
              <a:lnSpc>
                <a:spcPts val="1800"/>
              </a:lnSpc>
              <a:buNone/>
            </a:pPr>
            <a:r>
              <a:rPr lang="en-US" sz="1450" dirty="0">
                <a:solidFill>
                  <a:srgbClr val="E0D6DE"/>
                </a:solidFill>
                <a:latin typeface="Sora Medium" pitchFamily="34" charset="0"/>
                <a:ea typeface="Sora Medium" pitchFamily="34" charset="-122"/>
                <a:cs typeface="Sora Medium" pitchFamily="34" charset="-120"/>
              </a:rPr>
              <a:t>Thách thức: Quản lý Tính nhất quán</a:t>
            </a:r>
            <a:endParaRPr lang="en-US" sz="1450" dirty="0"/>
          </a:p>
        </p:txBody>
      </p:sp>
      <p:sp>
        <p:nvSpPr>
          <p:cNvPr id="19" name="Text 15"/>
          <p:cNvSpPr/>
          <p:nvPr/>
        </p:nvSpPr>
        <p:spPr>
          <a:xfrm>
            <a:off x="651034" y="6403062"/>
            <a:ext cx="6500932" cy="236934"/>
          </a:xfrm>
          <a:prstGeom prst="rect">
            <a:avLst/>
          </a:prstGeom>
          <a:noFill/>
          <a:ln/>
        </p:spPr>
        <p:txBody>
          <a:bodyPr wrap="none" lIns="0" tIns="0" rIns="0" bIns="0" rtlCol="0" anchor="t"/>
          <a:lstStyle/>
          <a:p>
            <a:pPr marL="0" indent="0" algn="r">
              <a:lnSpc>
                <a:spcPts val="1850"/>
              </a:lnSpc>
              <a:buNone/>
            </a:pPr>
            <a:r>
              <a:rPr lang="en-US" sz="1150" dirty="0">
                <a:solidFill>
                  <a:srgbClr val="E0D6DE"/>
                </a:solidFill>
                <a:latin typeface="Noto Sans TC" pitchFamily="34" charset="0"/>
                <a:ea typeface="Noto Sans TC" pitchFamily="34" charset="-122"/>
                <a:cs typeface="Noto Sans TC" pitchFamily="34" charset="-120"/>
              </a:rPr>
              <a:t>Đảm bảo dữ liệu đơn hàng và kho hàng luôn đồng bộ và chính xác.</a:t>
            </a:r>
            <a:endParaRPr lang="en-US" sz="1150" dirty="0"/>
          </a:p>
        </p:txBody>
      </p:sp>
      <p:sp>
        <p:nvSpPr>
          <p:cNvPr id="20" name="Shape 16"/>
          <p:cNvSpPr/>
          <p:nvPr/>
        </p:nvSpPr>
        <p:spPr>
          <a:xfrm>
            <a:off x="651034" y="6806565"/>
            <a:ext cx="6500932" cy="865942"/>
          </a:xfrm>
          <a:prstGeom prst="roundRect">
            <a:avLst>
              <a:gd name="adj" fmla="val 2566"/>
            </a:avLst>
          </a:prstGeom>
          <a:solidFill>
            <a:srgbClr val="00184D"/>
          </a:solidFill>
          <a:ln/>
        </p:spPr>
      </p:sp>
      <p:pic>
        <p:nvPicPr>
          <p:cNvPr id="21" name="Image 2" descr="preencoded.png"/>
          <p:cNvPicPr>
            <a:picLocks noChangeAspect="1"/>
          </p:cNvPicPr>
          <p:nvPr/>
        </p:nvPicPr>
        <p:blipFill>
          <a:blip r:embed="rId3"/>
          <a:stretch>
            <a:fillRect/>
          </a:stretch>
        </p:blipFill>
        <p:spPr>
          <a:xfrm>
            <a:off x="799028" y="7044809"/>
            <a:ext cx="185023" cy="147995"/>
          </a:xfrm>
          <a:prstGeom prst="rect">
            <a:avLst/>
          </a:prstGeom>
        </p:spPr>
      </p:pic>
      <p:sp>
        <p:nvSpPr>
          <p:cNvPr id="22" name="Text 17"/>
          <p:cNvSpPr/>
          <p:nvPr/>
        </p:nvSpPr>
        <p:spPr>
          <a:xfrm>
            <a:off x="1132046" y="6991469"/>
            <a:ext cx="5871924" cy="473869"/>
          </a:xfrm>
          <a:prstGeom prst="rect">
            <a:avLst/>
          </a:prstGeom>
          <a:noFill/>
          <a:ln/>
        </p:spPr>
        <p:txBody>
          <a:bodyPr wrap="square" lIns="0" tIns="0" rIns="0" bIns="0" rtlCol="0" anchor="t"/>
          <a:lstStyle/>
          <a:p>
            <a:pPr marL="0" indent="0" algn="r">
              <a:lnSpc>
                <a:spcPts val="1850"/>
              </a:lnSpc>
              <a:buNone/>
            </a:pPr>
            <a:r>
              <a:rPr lang="en-US" sz="1150" dirty="0">
                <a:solidFill>
                  <a:srgbClr val="FFFFFF"/>
                </a:solidFill>
                <a:latin typeface="Noto Sans TC" pitchFamily="34" charset="0"/>
                <a:ea typeface="Noto Sans TC" pitchFamily="34" charset="-122"/>
                <a:cs typeface="Noto Sans TC" pitchFamily="34" charset="-120"/>
              </a:rPr>
              <a:t>Giải pháp: Sử dụng Transaction Management và Entity Framework Core để quản lý truy cập dữ liệu hiệu quả.</a:t>
            </a:r>
            <a:endParaRPr lang="en-US" sz="11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37" presetClass="entr" presetSubtype="0"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1000"/>
                                        <p:tgtEl>
                                          <p:spTgt spid="16"/>
                                        </p:tgtEl>
                                      </p:cBhvr>
                                    </p:animEffect>
                                    <p:anim calcmode="lin" valueType="num">
                                      <p:cBhvr>
                                        <p:cTn id="15" dur="1000" fill="hold"/>
                                        <p:tgtEl>
                                          <p:spTgt spid="16"/>
                                        </p:tgtEl>
                                        <p:attrNameLst>
                                          <p:attrName>ppt_x</p:attrName>
                                        </p:attrNameLst>
                                      </p:cBhvr>
                                      <p:tavLst>
                                        <p:tav tm="0">
                                          <p:val>
                                            <p:strVal val="#ppt_x"/>
                                          </p:val>
                                        </p:tav>
                                        <p:tav tm="100000">
                                          <p:val>
                                            <p:strVal val="#ppt_x"/>
                                          </p:val>
                                        </p:tav>
                                      </p:tavLst>
                                    </p:anim>
                                    <p:anim calcmode="lin" valueType="num">
                                      <p:cBhvr>
                                        <p:cTn id="16" dur="900" decel="100000" fill="hold"/>
                                        <p:tgtEl>
                                          <p:spTgt spid="16"/>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randombar(horizontal)">
                                      <p:cBhvr>
                                        <p:cTn id="2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animBg="1"/>
      <p:bldP spid="2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148"/>
          </a:xfrm>
          <a:prstGeom prst="rect">
            <a:avLst/>
          </a:prstGeom>
        </p:spPr>
      </p:pic>
      <p:sp>
        <p:nvSpPr>
          <p:cNvPr id="3" name="Text 0"/>
          <p:cNvSpPr/>
          <p:nvPr/>
        </p:nvSpPr>
        <p:spPr>
          <a:xfrm>
            <a:off x="771644" y="606266"/>
            <a:ext cx="7600712" cy="1378029"/>
          </a:xfrm>
          <a:prstGeom prst="rect">
            <a:avLst/>
          </a:prstGeom>
          <a:noFill/>
          <a:ln/>
        </p:spPr>
        <p:txBody>
          <a:bodyPr wrap="square" lIns="0" tIns="0" rIns="0" bIns="0" rtlCol="0" anchor="t"/>
          <a:lstStyle/>
          <a:p>
            <a:pPr marL="0" indent="0" algn="l">
              <a:lnSpc>
                <a:spcPts val="5400"/>
              </a:lnSpc>
              <a:buNone/>
            </a:pPr>
            <a:r>
              <a:rPr lang="en-US" sz="4300" dirty="0">
                <a:solidFill>
                  <a:srgbClr val="97B8FF"/>
                </a:solidFill>
                <a:latin typeface="Sora Medium" pitchFamily="34" charset="0"/>
                <a:ea typeface="Sora Medium" pitchFamily="34" charset="-122"/>
                <a:cs typeface="Sora Medium" pitchFamily="34" charset="-120"/>
              </a:rPr>
              <a:t>Kết quả Đạt được và Tiềm năng Mở rộng</a:t>
            </a:r>
            <a:endParaRPr lang="en-US" sz="4300" dirty="0"/>
          </a:p>
        </p:txBody>
      </p:sp>
      <p:sp>
        <p:nvSpPr>
          <p:cNvPr id="4" name="Shape 1"/>
          <p:cNvSpPr/>
          <p:nvPr/>
        </p:nvSpPr>
        <p:spPr>
          <a:xfrm>
            <a:off x="992148" y="2645569"/>
            <a:ext cx="220385" cy="1292304"/>
          </a:xfrm>
          <a:prstGeom prst="roundRect">
            <a:avLst>
              <a:gd name="adj" fmla="val 15008"/>
            </a:avLst>
          </a:prstGeom>
          <a:solidFill>
            <a:srgbClr val="26262B"/>
          </a:solidFill>
          <a:ln/>
        </p:spPr>
      </p:sp>
      <p:sp>
        <p:nvSpPr>
          <p:cNvPr id="5" name="Shape 2"/>
          <p:cNvSpPr/>
          <p:nvPr/>
        </p:nvSpPr>
        <p:spPr>
          <a:xfrm>
            <a:off x="771644" y="2500908"/>
            <a:ext cx="661392" cy="661392"/>
          </a:xfrm>
          <a:prstGeom prst="roundRect">
            <a:avLst>
              <a:gd name="adj" fmla="val 69127"/>
            </a:avLst>
          </a:prstGeom>
          <a:solidFill>
            <a:srgbClr val="26262B"/>
          </a:solidFill>
          <a:ln/>
        </p:spPr>
      </p:sp>
      <p:pic>
        <p:nvPicPr>
          <p:cNvPr id="6" name="Image 1" descr="preencoded.png"/>
          <p:cNvPicPr>
            <a:picLocks noChangeAspect="1"/>
          </p:cNvPicPr>
          <p:nvPr/>
        </p:nvPicPr>
        <p:blipFill>
          <a:blip r:embed="rId4"/>
          <a:stretch>
            <a:fillRect/>
          </a:stretch>
        </p:blipFill>
        <p:spPr>
          <a:xfrm>
            <a:off x="937022" y="2624971"/>
            <a:ext cx="330637" cy="413385"/>
          </a:xfrm>
          <a:prstGeom prst="rect">
            <a:avLst/>
          </a:prstGeom>
        </p:spPr>
      </p:pic>
      <p:sp>
        <p:nvSpPr>
          <p:cNvPr id="7" name="Text 3"/>
          <p:cNvSpPr/>
          <p:nvPr/>
        </p:nvSpPr>
        <p:spPr>
          <a:xfrm>
            <a:off x="1653421" y="2535317"/>
            <a:ext cx="2756178" cy="344448"/>
          </a:xfrm>
          <a:prstGeom prst="rect">
            <a:avLst/>
          </a:prstGeom>
          <a:noFill/>
          <a:ln/>
        </p:spPr>
        <p:txBody>
          <a:bodyPr wrap="none" lIns="0" tIns="0" rIns="0" bIns="0" rtlCol="0" anchor="t"/>
          <a:lstStyle/>
          <a:p>
            <a:pPr marL="0" indent="0" algn="l">
              <a:lnSpc>
                <a:spcPts val="2700"/>
              </a:lnSpc>
              <a:buNone/>
            </a:pPr>
            <a:r>
              <a:rPr lang="en-US" sz="2150" dirty="0">
                <a:solidFill>
                  <a:srgbClr val="E0D6DE"/>
                </a:solidFill>
                <a:latin typeface="Sora Medium" pitchFamily="34" charset="0"/>
                <a:ea typeface="Sora Medium" pitchFamily="34" charset="-122"/>
                <a:cs typeface="Sora Medium" pitchFamily="34" charset="-120"/>
              </a:rPr>
              <a:t>Hệ thống Ổn định</a:t>
            </a:r>
            <a:endParaRPr lang="en-US" sz="2150" dirty="0"/>
          </a:p>
        </p:txBody>
      </p:sp>
      <p:sp>
        <p:nvSpPr>
          <p:cNvPr id="8" name="Text 4"/>
          <p:cNvSpPr/>
          <p:nvPr/>
        </p:nvSpPr>
        <p:spPr>
          <a:xfrm>
            <a:off x="1653421" y="3012043"/>
            <a:ext cx="6718935" cy="705564"/>
          </a:xfrm>
          <a:prstGeom prst="rect">
            <a:avLst/>
          </a:prstGeom>
          <a:noFill/>
          <a:ln/>
        </p:spPr>
        <p:txBody>
          <a:bodyPr wrap="square" lIns="0" tIns="0" rIns="0" bIns="0" rtlCol="0" anchor="t"/>
          <a:lstStyle/>
          <a:p>
            <a:pPr marL="0" indent="0" algn="l">
              <a:lnSpc>
                <a:spcPts val="2750"/>
              </a:lnSpc>
              <a:buNone/>
            </a:pPr>
            <a:r>
              <a:rPr lang="en-US" sz="1700" dirty="0">
                <a:solidFill>
                  <a:srgbClr val="E0D6DE"/>
                </a:solidFill>
                <a:latin typeface="Noto Sans TC" pitchFamily="34" charset="0"/>
                <a:ea typeface="Noto Sans TC" pitchFamily="34" charset="-122"/>
                <a:cs typeface="Noto Sans TC" pitchFamily="34" charset="-120"/>
              </a:rPr>
              <a:t>Website vận hành ổn định, đáp ứng các yêu cầu chức năng đã đề ra, giao diện trực quan.</a:t>
            </a:r>
            <a:endParaRPr lang="en-US" sz="1700" dirty="0"/>
          </a:p>
        </p:txBody>
      </p:sp>
      <p:sp>
        <p:nvSpPr>
          <p:cNvPr id="9" name="Shape 5"/>
          <p:cNvSpPr/>
          <p:nvPr/>
        </p:nvSpPr>
        <p:spPr>
          <a:xfrm>
            <a:off x="1322784" y="4489013"/>
            <a:ext cx="220385" cy="1292304"/>
          </a:xfrm>
          <a:prstGeom prst="roundRect">
            <a:avLst>
              <a:gd name="adj" fmla="val 15008"/>
            </a:avLst>
          </a:prstGeom>
          <a:solidFill>
            <a:srgbClr val="26262B"/>
          </a:solidFill>
          <a:ln/>
        </p:spPr>
      </p:sp>
      <p:sp>
        <p:nvSpPr>
          <p:cNvPr id="10" name="Shape 6"/>
          <p:cNvSpPr/>
          <p:nvPr/>
        </p:nvSpPr>
        <p:spPr>
          <a:xfrm>
            <a:off x="1102281" y="4344353"/>
            <a:ext cx="661392" cy="661392"/>
          </a:xfrm>
          <a:prstGeom prst="roundRect">
            <a:avLst>
              <a:gd name="adj" fmla="val 69127"/>
            </a:avLst>
          </a:prstGeom>
          <a:solidFill>
            <a:srgbClr val="26262B"/>
          </a:solidFill>
          <a:ln/>
        </p:spPr>
      </p:sp>
      <p:pic>
        <p:nvPicPr>
          <p:cNvPr id="11" name="Image 2" descr="preencoded.png"/>
          <p:cNvPicPr>
            <a:picLocks noChangeAspect="1"/>
          </p:cNvPicPr>
          <p:nvPr/>
        </p:nvPicPr>
        <p:blipFill>
          <a:blip r:embed="rId5"/>
          <a:stretch>
            <a:fillRect/>
          </a:stretch>
        </p:blipFill>
        <p:spPr>
          <a:xfrm>
            <a:off x="1267658" y="4468416"/>
            <a:ext cx="330637" cy="413385"/>
          </a:xfrm>
          <a:prstGeom prst="rect">
            <a:avLst/>
          </a:prstGeom>
        </p:spPr>
      </p:pic>
      <p:sp>
        <p:nvSpPr>
          <p:cNvPr id="12" name="Text 7"/>
          <p:cNvSpPr/>
          <p:nvPr/>
        </p:nvSpPr>
        <p:spPr>
          <a:xfrm>
            <a:off x="1984058" y="4378762"/>
            <a:ext cx="4377571" cy="344448"/>
          </a:xfrm>
          <a:prstGeom prst="rect">
            <a:avLst/>
          </a:prstGeom>
          <a:noFill/>
          <a:ln/>
        </p:spPr>
        <p:txBody>
          <a:bodyPr wrap="none" lIns="0" tIns="0" rIns="0" bIns="0" rtlCol="0" anchor="t"/>
          <a:lstStyle/>
          <a:p>
            <a:pPr marL="0" indent="0" algn="l">
              <a:lnSpc>
                <a:spcPts val="2700"/>
              </a:lnSpc>
              <a:buNone/>
            </a:pPr>
            <a:r>
              <a:rPr lang="en-US" sz="2150" dirty="0">
                <a:solidFill>
                  <a:srgbClr val="E0D6DE"/>
                </a:solidFill>
                <a:latin typeface="Sora Medium" pitchFamily="34" charset="0"/>
                <a:ea typeface="Sora Medium" pitchFamily="34" charset="-122"/>
                <a:cs typeface="Sora Medium" pitchFamily="34" charset="-120"/>
              </a:rPr>
              <a:t>Nâng cao Quản lý &amp; Trải nghiệm</a:t>
            </a:r>
            <a:endParaRPr lang="en-US" sz="2150" dirty="0"/>
          </a:p>
        </p:txBody>
      </p:sp>
      <p:sp>
        <p:nvSpPr>
          <p:cNvPr id="13" name="Text 8"/>
          <p:cNvSpPr/>
          <p:nvPr/>
        </p:nvSpPr>
        <p:spPr>
          <a:xfrm>
            <a:off x="1984058" y="4855488"/>
            <a:ext cx="6388298" cy="705564"/>
          </a:xfrm>
          <a:prstGeom prst="rect">
            <a:avLst/>
          </a:prstGeom>
          <a:noFill/>
          <a:ln/>
        </p:spPr>
        <p:txBody>
          <a:bodyPr wrap="square" lIns="0" tIns="0" rIns="0" bIns="0" rtlCol="0" anchor="t"/>
          <a:lstStyle/>
          <a:p>
            <a:pPr marL="0" indent="0" algn="l">
              <a:lnSpc>
                <a:spcPts val="2750"/>
              </a:lnSpc>
              <a:buNone/>
            </a:pPr>
            <a:r>
              <a:rPr lang="en-US" sz="1700" dirty="0">
                <a:solidFill>
                  <a:srgbClr val="E0D6DE"/>
                </a:solidFill>
                <a:latin typeface="Noto Sans TC" pitchFamily="34" charset="0"/>
                <a:ea typeface="Noto Sans TC" pitchFamily="34" charset="-122"/>
                <a:cs typeface="Noto Sans TC" pitchFamily="34" charset="-120"/>
              </a:rPr>
              <a:t>Tăng hiệu quả quản lý bán hàng cho cửa hàng và mang lại trải nghiệm mua sắm tốt hơn cho khách hàng.</a:t>
            </a:r>
            <a:endParaRPr lang="en-US" sz="1700" dirty="0"/>
          </a:p>
        </p:txBody>
      </p:sp>
      <p:sp>
        <p:nvSpPr>
          <p:cNvPr id="14" name="Shape 9"/>
          <p:cNvSpPr/>
          <p:nvPr/>
        </p:nvSpPr>
        <p:spPr>
          <a:xfrm>
            <a:off x="1653540" y="6332458"/>
            <a:ext cx="220385" cy="1292304"/>
          </a:xfrm>
          <a:prstGeom prst="roundRect">
            <a:avLst>
              <a:gd name="adj" fmla="val 15008"/>
            </a:avLst>
          </a:prstGeom>
          <a:solidFill>
            <a:srgbClr val="26262B"/>
          </a:solidFill>
          <a:ln/>
        </p:spPr>
      </p:sp>
      <p:sp>
        <p:nvSpPr>
          <p:cNvPr id="15" name="Shape 10"/>
          <p:cNvSpPr/>
          <p:nvPr/>
        </p:nvSpPr>
        <p:spPr>
          <a:xfrm>
            <a:off x="1433036" y="6187797"/>
            <a:ext cx="661392" cy="661392"/>
          </a:xfrm>
          <a:prstGeom prst="roundRect">
            <a:avLst>
              <a:gd name="adj" fmla="val 69127"/>
            </a:avLst>
          </a:prstGeom>
          <a:solidFill>
            <a:srgbClr val="26262B"/>
          </a:solidFill>
          <a:ln/>
        </p:spPr>
      </p:sp>
      <p:pic>
        <p:nvPicPr>
          <p:cNvPr id="16" name="Image 3" descr="preencoded.png"/>
          <p:cNvPicPr>
            <a:picLocks noChangeAspect="1"/>
          </p:cNvPicPr>
          <p:nvPr/>
        </p:nvPicPr>
        <p:blipFill>
          <a:blip r:embed="rId6"/>
          <a:stretch>
            <a:fillRect/>
          </a:stretch>
        </p:blipFill>
        <p:spPr>
          <a:xfrm>
            <a:off x="1598414" y="6311860"/>
            <a:ext cx="330637" cy="413385"/>
          </a:xfrm>
          <a:prstGeom prst="rect">
            <a:avLst/>
          </a:prstGeom>
        </p:spPr>
      </p:pic>
      <p:sp>
        <p:nvSpPr>
          <p:cNvPr id="17" name="Text 11"/>
          <p:cNvSpPr/>
          <p:nvPr/>
        </p:nvSpPr>
        <p:spPr>
          <a:xfrm>
            <a:off x="2314813" y="6222206"/>
            <a:ext cx="2756178" cy="344448"/>
          </a:xfrm>
          <a:prstGeom prst="rect">
            <a:avLst/>
          </a:prstGeom>
          <a:noFill/>
          <a:ln/>
        </p:spPr>
        <p:txBody>
          <a:bodyPr wrap="none" lIns="0" tIns="0" rIns="0" bIns="0" rtlCol="0" anchor="t"/>
          <a:lstStyle/>
          <a:p>
            <a:pPr marL="0" indent="0" algn="l">
              <a:lnSpc>
                <a:spcPts val="2700"/>
              </a:lnSpc>
              <a:buNone/>
            </a:pPr>
            <a:r>
              <a:rPr lang="en-US" sz="2150" dirty="0">
                <a:solidFill>
                  <a:srgbClr val="E0D6DE"/>
                </a:solidFill>
                <a:latin typeface="Sora Medium" pitchFamily="34" charset="0"/>
                <a:ea typeface="Sora Medium" pitchFamily="34" charset="-122"/>
                <a:cs typeface="Sora Medium" pitchFamily="34" charset="-120"/>
              </a:rPr>
              <a:t>Tiềm năng Mở rộng</a:t>
            </a:r>
            <a:endParaRPr lang="en-US" sz="2150" dirty="0"/>
          </a:p>
        </p:txBody>
      </p:sp>
      <p:sp>
        <p:nvSpPr>
          <p:cNvPr id="18" name="Text 12"/>
          <p:cNvSpPr/>
          <p:nvPr/>
        </p:nvSpPr>
        <p:spPr>
          <a:xfrm>
            <a:off x="2314813" y="6698933"/>
            <a:ext cx="6057543" cy="705564"/>
          </a:xfrm>
          <a:prstGeom prst="rect">
            <a:avLst/>
          </a:prstGeom>
          <a:noFill/>
          <a:ln/>
        </p:spPr>
        <p:txBody>
          <a:bodyPr wrap="square" lIns="0" tIns="0" rIns="0" bIns="0" rtlCol="0" anchor="t"/>
          <a:lstStyle/>
          <a:p>
            <a:pPr marL="0" indent="0" algn="l">
              <a:lnSpc>
                <a:spcPts val="2750"/>
              </a:lnSpc>
              <a:buNone/>
            </a:pPr>
            <a:r>
              <a:rPr lang="en-US" sz="1700" dirty="0">
                <a:solidFill>
                  <a:srgbClr val="E0D6DE"/>
                </a:solidFill>
                <a:latin typeface="Noto Sans TC" pitchFamily="34" charset="0"/>
                <a:ea typeface="Noto Sans TC" pitchFamily="34" charset="-122"/>
                <a:cs typeface="Noto Sans TC" pitchFamily="34" charset="-120"/>
              </a:rPr>
              <a:t>Dự án có nền tảng vững chắc, sẵn sàng phát triển thêm các tính năng như tích hợp CRM, hệ thống tích điểm.</a:t>
            </a:r>
            <a:endParaRPr lang="en-US" sz="1700"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10">
    <p:bg>
      <p:bgPr>
        <a:blipFill>
          <a:blip r:embed="rId3"/>
          <a:stretch>
            <a:fillRect t="-39000" b="-39000"/>
          </a:stretch>
        </a:blipFill>
        <a:effectLst/>
      </p:bgPr>
    </p:bg>
    <p:spTree>
      <p:nvGrpSpPr>
        <p:cNvPr id="1" name=""/>
        <p:cNvGrpSpPr/>
        <p:nvPr/>
      </p:nvGrpSpPr>
      <p:grpSpPr>
        <a:xfrm>
          <a:off x="0" y="0"/>
          <a:ext cx="0" cy="0"/>
          <a:chOff x="0" y="0"/>
          <a:chExt cx="0" cy="0"/>
        </a:xfrm>
      </p:grpSpPr>
      <p:sp>
        <p:nvSpPr>
          <p:cNvPr id="2" name="Text 0"/>
          <p:cNvSpPr/>
          <p:nvPr/>
        </p:nvSpPr>
        <p:spPr>
          <a:xfrm>
            <a:off x="793790" y="685919"/>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Lời kết và Cảm ơn</a:t>
            </a:r>
            <a:endParaRPr lang="en-US" sz="4450" dirty="0"/>
          </a:p>
        </p:txBody>
      </p:sp>
      <p:sp>
        <p:nvSpPr>
          <p:cNvPr id="3" name="Text 1"/>
          <p:cNvSpPr/>
          <p:nvPr/>
        </p:nvSpPr>
        <p:spPr>
          <a:xfrm>
            <a:off x="1133951" y="2103477"/>
            <a:ext cx="12702659" cy="907018"/>
          </a:xfrm>
          <a:prstGeom prst="rect">
            <a:avLst/>
          </a:prstGeom>
          <a:noFill/>
          <a:ln/>
        </p:spPr>
        <p:txBody>
          <a:bodyPr wrap="square" lIns="0" tIns="0" rIns="0" bIns="0" rtlCol="0" anchor="t"/>
          <a:lstStyle/>
          <a:p>
            <a:pPr marL="0" indent="0" algn="l">
              <a:lnSpc>
                <a:spcPts val="3550"/>
              </a:lnSpc>
              <a:buNone/>
            </a:pPr>
            <a:r>
              <a:rPr lang="en-US" sz="2200" dirty="0">
                <a:solidFill>
                  <a:srgbClr val="E0D6DE"/>
                </a:solidFill>
                <a:latin typeface="Noto Sans TC" pitchFamily="34" charset="0"/>
                <a:ea typeface="Noto Sans TC" pitchFamily="34" charset="-122"/>
                <a:cs typeface="Noto Sans TC" pitchFamily="34" charset="-120"/>
              </a:rPr>
              <a:t>Dự án đã thể hiện khả năng ứng dụng công nghệ </a:t>
            </a:r>
            <a:r>
              <a:rPr lang="en-US" sz="2200" b="1" dirty="0">
                <a:solidFill>
                  <a:srgbClr val="E0D6DE"/>
                </a:solidFill>
                <a:latin typeface="Noto Sans TC" pitchFamily="34" charset="0"/>
                <a:ea typeface="Noto Sans TC" pitchFamily="34" charset="-122"/>
                <a:cs typeface="Noto Sans TC" pitchFamily="34" charset="-120"/>
              </a:rPr>
              <a:t>ASP.NET Core</a:t>
            </a:r>
            <a:r>
              <a:rPr lang="en-US" sz="2200" dirty="0">
                <a:solidFill>
                  <a:srgbClr val="E0D6DE"/>
                </a:solidFill>
                <a:latin typeface="Noto Sans TC" pitchFamily="34" charset="0"/>
                <a:ea typeface="Noto Sans TC" pitchFamily="34" charset="-122"/>
                <a:cs typeface="Noto Sans TC" pitchFamily="34" charset="-120"/>
              </a:rPr>
              <a:t> vào việc xây dựng một giải pháp thương mại điện tử thực tế, chuyên nghiệp.</a:t>
            </a:r>
            <a:endParaRPr lang="en-US" sz="2200" dirty="0"/>
          </a:p>
        </p:txBody>
      </p:sp>
      <p:sp>
        <p:nvSpPr>
          <p:cNvPr id="4" name="Shape 2"/>
          <p:cNvSpPr/>
          <p:nvPr/>
        </p:nvSpPr>
        <p:spPr>
          <a:xfrm>
            <a:off x="793790" y="1848326"/>
            <a:ext cx="30480" cy="1417320"/>
          </a:xfrm>
          <a:prstGeom prst="rect">
            <a:avLst/>
          </a:prstGeom>
          <a:solidFill>
            <a:srgbClr val="97B8FF"/>
          </a:solidFill>
          <a:ln/>
        </p:spPr>
      </p:sp>
      <p:sp>
        <p:nvSpPr>
          <p:cNvPr id="5" name="Text 3"/>
          <p:cNvSpPr/>
          <p:nvPr/>
        </p:nvSpPr>
        <p:spPr>
          <a:xfrm>
            <a:off x="4345373" y="3827124"/>
            <a:ext cx="5290066" cy="566976"/>
          </a:xfrm>
          <a:prstGeom prst="rect">
            <a:avLst/>
          </a:prstGeom>
          <a:noFill/>
          <a:ln/>
        </p:spPr>
        <p:txBody>
          <a:bodyPr wrap="none" lIns="0" tIns="0" rIns="0" bIns="0" rtlCol="0" anchor="t"/>
          <a:lstStyle/>
          <a:p>
            <a:pPr marL="0" indent="0" algn="l">
              <a:lnSpc>
                <a:spcPts val="4450"/>
              </a:lnSpc>
              <a:buNone/>
            </a:pPr>
            <a:r>
              <a:rPr lang="en-US" sz="3550" dirty="0">
                <a:solidFill>
                  <a:srgbClr val="97B8FF"/>
                </a:solidFill>
                <a:latin typeface="Sora Medium" pitchFamily="34" charset="0"/>
                <a:ea typeface="Sora Medium" pitchFamily="34" charset="-122"/>
                <a:cs typeface="Sora Medium" pitchFamily="34" charset="-120"/>
              </a:rPr>
              <a:t>Xin chân thành cảm ơn!</a:t>
            </a:r>
            <a:endParaRPr lang="en-US" sz="3550" dirty="0"/>
          </a:p>
        </p:txBody>
      </p:sp>
      <p:sp>
        <p:nvSpPr>
          <p:cNvPr id="6" name="Text 4"/>
          <p:cNvSpPr/>
          <p:nvPr/>
        </p:nvSpPr>
        <p:spPr>
          <a:xfrm>
            <a:off x="634764" y="4726931"/>
            <a:ext cx="12725021"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Rất mong nhận được những góp ý, đánh giá quý báu từ quý thầy cô để nhóm chúng em có thể tiếp tục hoàn thiện và phát triển dự án này trong tương lai.</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Tùy chỉnh</PresentationFormat>
  <Paragraphs>0</Paragraphs>
  <Slides>9</Slides>
  <Notes>9</Notes>
  <HiddenSlides>0</HiddenSlides>
  <MMClips>0</MMClips>
  <ScaleCrop>false</ScaleCrop>
  <HeadingPairs>
    <vt:vector size="4" baseType="variant">
      <vt:variant>
        <vt:lpstr>Chủ đề</vt:lpstr>
      </vt:variant>
      <vt:variant>
        <vt:i4>1</vt:i4>
      </vt:variant>
      <vt:variant>
        <vt:lpstr>Tiêu đề Bản chiếu</vt:lpstr>
      </vt:variant>
      <vt:variant>
        <vt:i4>9</vt:i4>
      </vt:variant>
    </vt:vector>
  </HeadingPairs>
  <TitlesOfParts>
    <vt:vector size="10" baseType="lpstr">
      <vt:lpstr>Office Theme</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135</cp:revision>
  <dcterms:created xsi:type="dcterms:W3CDTF">2025-10-14T08:40:40Z</dcterms:created>
  <dcterms:modified xsi:type="dcterms:W3CDTF">2025-10-16T08:32:41Z</dcterms:modified>
</cp:coreProperties>
</file>